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changesInfos/changesInfo1.xml" ContentType="application/vnd.ms-powerpoint.changesinfo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6" r:id="rId6"/>
    <p:sldId id="287" r:id="rId7"/>
    <p:sldId id="261" r:id="rId8"/>
    <p:sldId id="288" r:id="rId9"/>
    <p:sldId id="289" r:id="rId10"/>
    <p:sldId id="290" r:id="rId11"/>
    <p:sldId id="306" r:id="rId12"/>
    <p:sldId id="267" r:id="rId13"/>
    <p:sldId id="291" r:id="rId14"/>
    <p:sldId id="292" r:id="rId15"/>
    <p:sldId id="293" r:id="rId16"/>
    <p:sldId id="302" r:id="rId17"/>
    <p:sldId id="294" r:id="rId18"/>
    <p:sldId id="300" r:id="rId19"/>
    <p:sldId id="299" r:id="rId20"/>
    <p:sldId id="303" r:id="rId21"/>
    <p:sldId id="298" r:id="rId22"/>
    <p:sldId id="295" r:id="rId23"/>
    <p:sldId id="304" r:id="rId24"/>
    <p:sldId id="305" r:id="rId25"/>
    <p:sldId id="285" r:id="rId26"/>
  </p:sldIdLst>
  <p:sldSz cx="18288000" cy="10287000"/>
  <p:notesSz cx="6858000" cy="9144000"/>
  <p:embeddedFontLst>
    <p:embeddedFont>
      <p:font typeface="Gasoek One" panose="020B0604020202020204" charset="-127"/>
      <p:regular r:id="rId27"/>
    </p:embeddedFont>
    <p:embeddedFont>
      <p:font typeface="Open Sans 1" panose="020B0604020202020204" charset="0"/>
      <p:regular r:id="rId28"/>
    </p:embeddedFont>
    <p:embeddedFont>
      <p:font typeface="Open Sans 1 Ultra-Bold" panose="020B0604020202020204" charset="0"/>
      <p:regular r:id="rId29"/>
    </p:embeddedFont>
    <p:embeddedFont>
      <p:font typeface="Open Sans 2" panose="020B0604020202020204" charset="0"/>
      <p:regular r:id="rId30"/>
    </p:embeddedFont>
    <p:embeddedFont>
      <p:font typeface="Open Sans 2 Bold" panose="020B0604020202020204" charset="0"/>
      <p:regular r:id="rId31"/>
    </p:embeddedFont>
    <p:embeddedFont>
      <p:font typeface="Patria" pitchFamily="50" charset="0"/>
      <p:regular r:id="rId32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6B4"/>
    <a:srgbClr val="B56E46"/>
    <a:srgbClr val="ADAB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47D5A-CBAA-4F3B-8B63-5C265AE4FD4A}" v="3" dt="2025-11-10T16:58:50.9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6" autoAdjust="0"/>
    <p:restoredTop sz="95033" autoAdjust="0"/>
  </p:normalViewPr>
  <p:slideViewPr>
    <p:cSldViewPr>
      <p:cViewPr varScale="1">
        <p:scale>
          <a:sx n="54" d="100"/>
          <a:sy n="54" d="100"/>
        </p:scale>
        <p:origin x="71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INA LUNA MARTINEZ" userId="82bd43ad-f19c-47b6-a940-36d3fe2d229b" providerId="ADAL" clId="{76747D5A-CBAA-4F3B-8B63-5C265AE4FD4A}"/>
    <pc:docChg chg="undo custSel addSld delSld modSld sldOrd">
      <pc:chgData name="KARINA LUNA MARTINEZ" userId="82bd43ad-f19c-47b6-a940-36d3fe2d229b" providerId="ADAL" clId="{76747D5A-CBAA-4F3B-8B63-5C265AE4FD4A}" dt="2025-11-10T17:00:20.837" v="239" actId="207"/>
      <pc:docMkLst>
        <pc:docMk/>
      </pc:docMkLst>
      <pc:sldChg chg="modSp mod">
        <pc:chgData name="KARINA LUNA MARTINEZ" userId="82bd43ad-f19c-47b6-a940-36d3fe2d229b" providerId="ADAL" clId="{76747D5A-CBAA-4F3B-8B63-5C265AE4FD4A}" dt="2025-11-10T16:32:17.450" v="2" actId="1035"/>
        <pc:sldMkLst>
          <pc:docMk/>
          <pc:sldMk cId="0" sldId="256"/>
        </pc:sldMkLst>
        <pc:spChg chg="mod">
          <ac:chgData name="KARINA LUNA MARTINEZ" userId="82bd43ad-f19c-47b6-a940-36d3fe2d229b" providerId="ADAL" clId="{76747D5A-CBAA-4F3B-8B63-5C265AE4FD4A}" dt="2025-11-10T15:50:53.847" v="1" actId="790"/>
          <ac:spMkLst>
            <pc:docMk/>
            <pc:sldMk cId="0" sldId="256"/>
            <ac:spMk id="59" creationId="{00000000-0000-0000-0000-000000000000}"/>
          </ac:spMkLst>
        </pc:spChg>
        <pc:grpChg chg="mod">
          <ac:chgData name="KARINA LUNA MARTINEZ" userId="82bd43ad-f19c-47b6-a940-36d3fe2d229b" providerId="ADAL" clId="{76747D5A-CBAA-4F3B-8B63-5C265AE4FD4A}" dt="2025-11-10T16:32:17.450" v="2" actId="1035"/>
          <ac:grpSpMkLst>
            <pc:docMk/>
            <pc:sldMk cId="0" sldId="256"/>
            <ac:grpSpMk id="32" creationId="{00000000-0000-0000-0000-000000000000}"/>
          </ac:grpSpMkLst>
        </pc:grpChg>
      </pc:sldChg>
      <pc:sldChg chg="modSp mod">
        <pc:chgData name="KARINA LUNA MARTINEZ" userId="82bd43ad-f19c-47b6-a940-36d3fe2d229b" providerId="ADAL" clId="{76747D5A-CBAA-4F3B-8B63-5C265AE4FD4A}" dt="2025-11-10T16:34:50.727" v="40"/>
        <pc:sldMkLst>
          <pc:docMk/>
          <pc:sldMk cId="1210166303" sldId="286"/>
        </pc:sldMkLst>
        <pc:spChg chg="mod">
          <ac:chgData name="KARINA LUNA MARTINEZ" userId="82bd43ad-f19c-47b6-a940-36d3fe2d229b" providerId="ADAL" clId="{76747D5A-CBAA-4F3B-8B63-5C265AE4FD4A}" dt="2025-11-10T16:34:30.088" v="38" actId="108"/>
          <ac:spMkLst>
            <pc:docMk/>
            <pc:sldMk cId="1210166303" sldId="286"/>
            <ac:spMk id="16" creationId="{00000000-0000-0000-0000-000000000000}"/>
          </ac:spMkLst>
        </pc:spChg>
        <pc:spChg chg="mod">
          <ac:chgData name="KARINA LUNA MARTINEZ" userId="82bd43ad-f19c-47b6-a940-36d3fe2d229b" providerId="ADAL" clId="{76747D5A-CBAA-4F3B-8B63-5C265AE4FD4A}" dt="2025-11-10T16:34:50.727" v="40"/>
          <ac:spMkLst>
            <pc:docMk/>
            <pc:sldMk cId="1210166303" sldId="286"/>
            <ac:spMk id="36" creationId="{00000000-0000-0000-0000-000000000000}"/>
          </ac:spMkLst>
        </pc:spChg>
      </pc:sldChg>
      <pc:sldChg chg="modSp mod">
        <pc:chgData name="KARINA LUNA MARTINEZ" userId="82bd43ad-f19c-47b6-a940-36d3fe2d229b" providerId="ADAL" clId="{76747D5A-CBAA-4F3B-8B63-5C265AE4FD4A}" dt="2025-11-10T16:35:57.122" v="52" actId="20577"/>
        <pc:sldMkLst>
          <pc:docMk/>
          <pc:sldMk cId="2149754478" sldId="287"/>
        </pc:sldMkLst>
        <pc:spChg chg="mod">
          <ac:chgData name="KARINA LUNA MARTINEZ" userId="82bd43ad-f19c-47b6-a940-36d3fe2d229b" providerId="ADAL" clId="{76747D5A-CBAA-4F3B-8B63-5C265AE4FD4A}" dt="2025-11-10T16:35:57.122" v="52" actId="20577"/>
          <ac:spMkLst>
            <pc:docMk/>
            <pc:sldMk cId="2149754478" sldId="287"/>
            <ac:spMk id="15" creationId="{00000000-0000-0000-0000-000000000000}"/>
          </ac:spMkLst>
        </pc:spChg>
      </pc:sldChg>
      <pc:sldChg chg="modSp mod">
        <pc:chgData name="KARINA LUNA MARTINEZ" userId="82bd43ad-f19c-47b6-a940-36d3fe2d229b" providerId="ADAL" clId="{76747D5A-CBAA-4F3B-8B63-5C265AE4FD4A}" dt="2025-11-10T16:39:01.424" v="53" actId="1076"/>
        <pc:sldMkLst>
          <pc:docMk/>
          <pc:sldMk cId="1702142823" sldId="288"/>
        </pc:sldMkLst>
        <pc:spChg chg="mod">
          <ac:chgData name="KARINA LUNA MARTINEZ" userId="82bd43ad-f19c-47b6-a940-36d3fe2d229b" providerId="ADAL" clId="{76747D5A-CBAA-4F3B-8B63-5C265AE4FD4A}" dt="2025-11-10T16:39:01.424" v="53" actId="1076"/>
          <ac:spMkLst>
            <pc:docMk/>
            <pc:sldMk cId="1702142823" sldId="288"/>
            <ac:spMk id="49" creationId="{2AB13B6F-C5BC-5480-4314-80007EFAC816}"/>
          </ac:spMkLst>
        </pc:spChg>
      </pc:sldChg>
      <pc:sldChg chg="modSp mod">
        <pc:chgData name="KARINA LUNA MARTINEZ" userId="82bd43ad-f19c-47b6-a940-36d3fe2d229b" providerId="ADAL" clId="{76747D5A-CBAA-4F3B-8B63-5C265AE4FD4A}" dt="2025-11-10T16:40:31.977" v="57" actId="14100"/>
        <pc:sldMkLst>
          <pc:docMk/>
          <pc:sldMk cId="3850698930" sldId="289"/>
        </pc:sldMkLst>
        <pc:spChg chg="mod">
          <ac:chgData name="KARINA LUNA MARTINEZ" userId="82bd43ad-f19c-47b6-a940-36d3fe2d229b" providerId="ADAL" clId="{76747D5A-CBAA-4F3B-8B63-5C265AE4FD4A}" dt="2025-11-10T16:40:31.977" v="57" actId="14100"/>
          <ac:spMkLst>
            <pc:docMk/>
            <pc:sldMk cId="3850698930" sldId="289"/>
            <ac:spMk id="15" creationId="{00000000-0000-0000-0000-000000000000}"/>
          </ac:spMkLst>
        </pc:spChg>
        <pc:spChg chg="mod">
          <ac:chgData name="KARINA LUNA MARTINEZ" userId="82bd43ad-f19c-47b6-a940-36d3fe2d229b" providerId="ADAL" clId="{76747D5A-CBAA-4F3B-8B63-5C265AE4FD4A}" dt="2025-11-10T16:40:03.723" v="54" actId="1076"/>
          <ac:spMkLst>
            <pc:docMk/>
            <pc:sldMk cId="3850698930" sldId="289"/>
            <ac:spMk id="16" creationId="{00000000-0000-0000-0000-000000000000}"/>
          </ac:spMkLst>
        </pc:spChg>
      </pc:sldChg>
      <pc:sldChg chg="modSp mod">
        <pc:chgData name="KARINA LUNA MARTINEZ" userId="82bd43ad-f19c-47b6-a940-36d3fe2d229b" providerId="ADAL" clId="{76747D5A-CBAA-4F3B-8B63-5C265AE4FD4A}" dt="2025-11-10T16:41:45.380" v="65" actId="1076"/>
        <pc:sldMkLst>
          <pc:docMk/>
          <pc:sldMk cId="1954709409" sldId="290"/>
        </pc:sldMkLst>
        <pc:spChg chg="mod">
          <ac:chgData name="KARINA LUNA MARTINEZ" userId="82bd43ad-f19c-47b6-a940-36d3fe2d229b" providerId="ADAL" clId="{76747D5A-CBAA-4F3B-8B63-5C265AE4FD4A}" dt="2025-11-10T16:41:45.380" v="65" actId="1076"/>
          <ac:spMkLst>
            <pc:docMk/>
            <pc:sldMk cId="1954709409" sldId="290"/>
            <ac:spMk id="15" creationId="{00000000-0000-0000-0000-000000000000}"/>
          </ac:spMkLst>
        </pc:spChg>
        <pc:spChg chg="mod">
          <ac:chgData name="KARINA LUNA MARTINEZ" userId="82bd43ad-f19c-47b6-a940-36d3fe2d229b" providerId="ADAL" clId="{76747D5A-CBAA-4F3B-8B63-5C265AE4FD4A}" dt="2025-11-10T16:41:30.836" v="63"/>
          <ac:spMkLst>
            <pc:docMk/>
            <pc:sldMk cId="1954709409" sldId="290"/>
            <ac:spMk id="16" creationId="{91DA0965-5F78-BABE-9A76-3038753AE332}"/>
          </ac:spMkLst>
        </pc:spChg>
        <pc:spChg chg="mod">
          <ac:chgData name="KARINA LUNA MARTINEZ" userId="82bd43ad-f19c-47b6-a940-36d3fe2d229b" providerId="ADAL" clId="{76747D5A-CBAA-4F3B-8B63-5C265AE4FD4A}" dt="2025-11-10T16:40:44.244" v="58" actId="1076"/>
          <ac:spMkLst>
            <pc:docMk/>
            <pc:sldMk cId="1954709409" sldId="290"/>
            <ac:spMk id="18" creationId="{176DDE53-7CD4-AE97-B8F0-DB3A3AC5B2E3}"/>
          </ac:spMkLst>
        </pc:spChg>
      </pc:sldChg>
      <pc:sldChg chg="modSp mod">
        <pc:chgData name="KARINA LUNA MARTINEZ" userId="82bd43ad-f19c-47b6-a940-36d3fe2d229b" providerId="ADAL" clId="{76747D5A-CBAA-4F3B-8B63-5C265AE4FD4A}" dt="2025-11-10T16:45:27.114" v="93" actId="20577"/>
        <pc:sldMkLst>
          <pc:docMk/>
          <pc:sldMk cId="1724951262" sldId="293"/>
        </pc:sldMkLst>
        <pc:spChg chg="mod">
          <ac:chgData name="KARINA LUNA MARTINEZ" userId="82bd43ad-f19c-47b6-a940-36d3fe2d229b" providerId="ADAL" clId="{76747D5A-CBAA-4F3B-8B63-5C265AE4FD4A}" dt="2025-11-10T16:45:19.094" v="80" actId="20577"/>
          <ac:spMkLst>
            <pc:docMk/>
            <pc:sldMk cId="1724951262" sldId="293"/>
            <ac:spMk id="15" creationId="{00000000-0000-0000-0000-000000000000}"/>
          </ac:spMkLst>
        </pc:spChg>
        <pc:spChg chg="mod">
          <ac:chgData name="KARINA LUNA MARTINEZ" userId="82bd43ad-f19c-47b6-a940-36d3fe2d229b" providerId="ADAL" clId="{76747D5A-CBAA-4F3B-8B63-5C265AE4FD4A}" dt="2025-11-10T16:45:27.114" v="93" actId="20577"/>
          <ac:spMkLst>
            <pc:docMk/>
            <pc:sldMk cId="1724951262" sldId="293"/>
            <ac:spMk id="19" creationId="{31EA434D-1C8A-41FD-6AE2-AD48A261A3CC}"/>
          </ac:spMkLst>
        </pc:spChg>
      </pc:sldChg>
      <pc:sldChg chg="modSp mod ord">
        <pc:chgData name="KARINA LUNA MARTINEZ" userId="82bd43ad-f19c-47b6-a940-36d3fe2d229b" providerId="ADAL" clId="{76747D5A-CBAA-4F3B-8B63-5C265AE4FD4A}" dt="2025-11-10T16:50:10.499" v="134"/>
        <pc:sldMkLst>
          <pc:docMk/>
          <pc:sldMk cId="239802718" sldId="295"/>
        </pc:sldMkLst>
        <pc:spChg chg="mod">
          <ac:chgData name="KARINA LUNA MARTINEZ" userId="82bd43ad-f19c-47b6-a940-36d3fe2d229b" providerId="ADAL" clId="{76747D5A-CBAA-4F3B-8B63-5C265AE4FD4A}" dt="2025-11-10T16:46:24.016" v="100" actId="14100"/>
          <ac:spMkLst>
            <pc:docMk/>
            <pc:sldMk cId="239802718" sldId="295"/>
            <ac:spMk id="25" creationId="{5EF1FDAF-F29A-161F-D5CC-22D31EDA3E69}"/>
          </ac:spMkLst>
        </pc:spChg>
        <pc:spChg chg="mod">
          <ac:chgData name="KARINA LUNA MARTINEZ" userId="82bd43ad-f19c-47b6-a940-36d3fe2d229b" providerId="ADAL" clId="{76747D5A-CBAA-4F3B-8B63-5C265AE4FD4A}" dt="2025-11-10T16:47:00.131" v="115" actId="20577"/>
          <ac:spMkLst>
            <pc:docMk/>
            <pc:sldMk cId="239802718" sldId="295"/>
            <ac:spMk id="50" creationId="{53592713-39B5-2C13-8B2B-E5565E847787}"/>
          </ac:spMkLst>
        </pc:spChg>
      </pc:sldChg>
      <pc:sldChg chg="delSp del mod">
        <pc:chgData name="KARINA LUNA MARTINEZ" userId="82bd43ad-f19c-47b6-a940-36d3fe2d229b" providerId="ADAL" clId="{76747D5A-CBAA-4F3B-8B63-5C265AE4FD4A}" dt="2025-11-10T16:52:10.679" v="141" actId="47"/>
        <pc:sldMkLst>
          <pc:docMk/>
          <pc:sldMk cId="320855657" sldId="296"/>
        </pc:sldMkLst>
        <pc:spChg chg="del">
          <ac:chgData name="KARINA LUNA MARTINEZ" userId="82bd43ad-f19c-47b6-a940-36d3fe2d229b" providerId="ADAL" clId="{76747D5A-CBAA-4F3B-8B63-5C265AE4FD4A}" dt="2025-11-10T16:48:24.231" v="116" actId="478"/>
          <ac:spMkLst>
            <pc:docMk/>
            <pc:sldMk cId="320855657" sldId="296"/>
            <ac:spMk id="5" creationId="{7295BE0C-0227-E8A0-30E2-942D2305FC2B}"/>
          </ac:spMkLst>
        </pc:spChg>
      </pc:sldChg>
      <pc:sldChg chg="del">
        <pc:chgData name="KARINA LUNA MARTINEZ" userId="82bd43ad-f19c-47b6-a940-36d3fe2d229b" providerId="ADAL" clId="{76747D5A-CBAA-4F3B-8B63-5C265AE4FD4A}" dt="2025-11-10T15:49:55.410" v="0" actId="47"/>
        <pc:sldMkLst>
          <pc:docMk/>
          <pc:sldMk cId="1650271376" sldId="297"/>
        </pc:sldMkLst>
      </pc:sldChg>
      <pc:sldChg chg="modSp mod">
        <pc:chgData name="KARINA LUNA MARTINEZ" userId="82bd43ad-f19c-47b6-a940-36d3fe2d229b" providerId="ADAL" clId="{76747D5A-CBAA-4F3B-8B63-5C265AE4FD4A}" dt="2025-11-10T16:49:17.458" v="130" actId="20577"/>
        <pc:sldMkLst>
          <pc:docMk/>
          <pc:sldMk cId="3412129957" sldId="298"/>
        </pc:sldMkLst>
        <pc:spChg chg="mod">
          <ac:chgData name="KARINA LUNA MARTINEZ" userId="82bd43ad-f19c-47b6-a940-36d3fe2d229b" providerId="ADAL" clId="{76747D5A-CBAA-4F3B-8B63-5C265AE4FD4A}" dt="2025-11-10T16:49:17.458" v="130" actId="20577"/>
          <ac:spMkLst>
            <pc:docMk/>
            <pc:sldMk cId="3412129957" sldId="298"/>
            <ac:spMk id="18" creationId="{8CFBE365-2C9D-8FB2-3B23-3BECD32ED627}"/>
          </ac:spMkLst>
        </pc:spChg>
      </pc:sldChg>
      <pc:sldChg chg="ord">
        <pc:chgData name="KARINA LUNA MARTINEZ" userId="82bd43ad-f19c-47b6-a940-36d3fe2d229b" providerId="ADAL" clId="{76747D5A-CBAA-4F3B-8B63-5C265AE4FD4A}" dt="2025-11-10T16:50:08.428" v="132"/>
        <pc:sldMkLst>
          <pc:docMk/>
          <pc:sldMk cId="778511493" sldId="299"/>
        </pc:sldMkLst>
      </pc:sldChg>
      <pc:sldChg chg="ord">
        <pc:chgData name="KARINA LUNA MARTINEZ" userId="82bd43ad-f19c-47b6-a940-36d3fe2d229b" providerId="ADAL" clId="{76747D5A-CBAA-4F3B-8B63-5C265AE4FD4A}" dt="2025-11-10T16:50:38.397" v="136"/>
        <pc:sldMkLst>
          <pc:docMk/>
          <pc:sldMk cId="3918214813" sldId="300"/>
        </pc:sldMkLst>
      </pc:sldChg>
      <pc:sldChg chg="delSp modSp del mod">
        <pc:chgData name="KARINA LUNA MARTINEZ" userId="82bd43ad-f19c-47b6-a940-36d3fe2d229b" providerId="ADAL" clId="{76747D5A-CBAA-4F3B-8B63-5C265AE4FD4A}" dt="2025-11-10T16:42:46.714" v="68" actId="47"/>
        <pc:sldMkLst>
          <pc:docMk/>
          <pc:sldMk cId="3742599182" sldId="301"/>
        </pc:sldMkLst>
        <pc:spChg chg="del mod">
          <ac:chgData name="KARINA LUNA MARTINEZ" userId="82bd43ad-f19c-47b6-a940-36d3fe2d229b" providerId="ADAL" clId="{76747D5A-CBAA-4F3B-8B63-5C265AE4FD4A}" dt="2025-11-10T16:42:44.829" v="67" actId="478"/>
          <ac:spMkLst>
            <pc:docMk/>
            <pc:sldMk cId="3742599182" sldId="301"/>
            <ac:spMk id="15" creationId="{00000000-0000-0000-0000-000000000000}"/>
          </ac:spMkLst>
        </pc:spChg>
      </pc:sldChg>
      <pc:sldChg chg="modSp mod ord">
        <pc:chgData name="KARINA LUNA MARTINEZ" userId="82bd43ad-f19c-47b6-a940-36d3fe2d229b" providerId="ADAL" clId="{76747D5A-CBAA-4F3B-8B63-5C265AE4FD4A}" dt="2025-11-10T16:51:22.035" v="140"/>
        <pc:sldMkLst>
          <pc:docMk/>
          <pc:sldMk cId="3005000717" sldId="303"/>
        </pc:sldMkLst>
        <pc:spChg chg="mod">
          <ac:chgData name="KARINA LUNA MARTINEZ" userId="82bd43ad-f19c-47b6-a940-36d3fe2d229b" providerId="ADAL" clId="{76747D5A-CBAA-4F3B-8B63-5C265AE4FD4A}" dt="2025-11-10T16:50:50.479" v="138" actId="20577"/>
          <ac:spMkLst>
            <pc:docMk/>
            <pc:sldMk cId="3005000717" sldId="303"/>
            <ac:spMk id="25" creationId="{5EF1FDAF-F29A-161F-D5CC-22D31EDA3E69}"/>
          </ac:spMkLst>
        </pc:spChg>
      </pc:sldChg>
      <pc:sldChg chg="modSp mod">
        <pc:chgData name="KARINA LUNA MARTINEZ" userId="82bd43ad-f19c-47b6-a940-36d3fe2d229b" providerId="ADAL" clId="{76747D5A-CBAA-4F3B-8B63-5C265AE4FD4A}" dt="2025-11-10T16:54:11.488" v="154" actId="20577"/>
        <pc:sldMkLst>
          <pc:docMk/>
          <pc:sldMk cId="2435871491" sldId="304"/>
        </pc:sldMkLst>
        <pc:spChg chg="mod">
          <ac:chgData name="KARINA LUNA MARTINEZ" userId="82bd43ad-f19c-47b6-a940-36d3fe2d229b" providerId="ADAL" clId="{76747D5A-CBAA-4F3B-8B63-5C265AE4FD4A}" dt="2025-11-10T16:54:11.488" v="154" actId="20577"/>
          <ac:spMkLst>
            <pc:docMk/>
            <pc:sldMk cId="2435871491" sldId="304"/>
            <ac:spMk id="15" creationId="{00000000-0000-0000-0000-000000000000}"/>
          </ac:spMkLst>
        </pc:spChg>
      </pc:sldChg>
      <pc:sldChg chg="modSp mod">
        <pc:chgData name="KARINA LUNA MARTINEZ" userId="82bd43ad-f19c-47b6-a940-36d3fe2d229b" providerId="ADAL" clId="{76747D5A-CBAA-4F3B-8B63-5C265AE4FD4A}" dt="2025-11-10T16:54:26.732" v="158" actId="20577"/>
        <pc:sldMkLst>
          <pc:docMk/>
          <pc:sldMk cId="1172664421" sldId="305"/>
        </pc:sldMkLst>
        <pc:spChg chg="mod">
          <ac:chgData name="KARINA LUNA MARTINEZ" userId="82bd43ad-f19c-47b6-a940-36d3fe2d229b" providerId="ADAL" clId="{76747D5A-CBAA-4F3B-8B63-5C265AE4FD4A}" dt="2025-11-10T16:54:26.732" v="158" actId="20577"/>
          <ac:spMkLst>
            <pc:docMk/>
            <pc:sldMk cId="1172664421" sldId="305"/>
            <ac:spMk id="15" creationId="{00000000-0000-0000-0000-000000000000}"/>
          </ac:spMkLst>
        </pc:spChg>
      </pc:sldChg>
      <pc:sldChg chg="delSp modSp add mod">
        <pc:chgData name="KARINA LUNA MARTINEZ" userId="82bd43ad-f19c-47b6-a940-36d3fe2d229b" providerId="ADAL" clId="{76747D5A-CBAA-4F3B-8B63-5C265AE4FD4A}" dt="2025-11-10T17:00:20.837" v="239" actId="207"/>
        <pc:sldMkLst>
          <pc:docMk/>
          <pc:sldMk cId="2971374378" sldId="306"/>
        </pc:sldMkLst>
        <pc:spChg chg="mod">
          <ac:chgData name="KARINA LUNA MARTINEZ" userId="82bd43ad-f19c-47b6-a940-36d3fe2d229b" providerId="ADAL" clId="{76747D5A-CBAA-4F3B-8B63-5C265AE4FD4A}" dt="2025-11-10T17:00:20.837" v="239" actId="207"/>
          <ac:spMkLst>
            <pc:docMk/>
            <pc:sldMk cId="2971374378" sldId="306"/>
            <ac:spMk id="15" creationId="{00000000-0000-0000-0000-000000000000}"/>
          </ac:spMkLst>
        </pc:spChg>
        <pc:spChg chg="del">
          <ac:chgData name="KARINA LUNA MARTINEZ" userId="82bd43ad-f19c-47b6-a940-36d3fe2d229b" providerId="ADAL" clId="{76747D5A-CBAA-4F3B-8B63-5C265AE4FD4A}" dt="2025-11-10T16:58:59.940" v="181" actId="478"/>
          <ac:spMkLst>
            <pc:docMk/>
            <pc:sldMk cId="2971374378" sldId="306"/>
            <ac:spMk id="16" creationId="{91DA0965-5F78-BABE-9A76-3038753AE332}"/>
          </ac:spMkLst>
        </pc:spChg>
        <pc:spChg chg="mod">
          <ac:chgData name="KARINA LUNA MARTINEZ" userId="82bd43ad-f19c-47b6-a940-36d3fe2d229b" providerId="ADAL" clId="{76747D5A-CBAA-4F3B-8B63-5C265AE4FD4A}" dt="2025-11-10T17:00:00.924" v="235" actId="1076"/>
          <ac:spMkLst>
            <pc:docMk/>
            <pc:sldMk cId="2971374378" sldId="306"/>
            <ac:spMk id="17" creationId="{17FDDFE2-A6BD-8766-54BD-B94F45E4A272}"/>
          </ac:spMkLst>
        </pc:spChg>
        <pc:spChg chg="del">
          <ac:chgData name="KARINA LUNA MARTINEZ" userId="82bd43ad-f19c-47b6-a940-36d3fe2d229b" providerId="ADAL" clId="{76747D5A-CBAA-4F3B-8B63-5C265AE4FD4A}" dt="2025-11-10T16:58:58.829" v="180" actId="478"/>
          <ac:spMkLst>
            <pc:docMk/>
            <pc:sldMk cId="2971374378" sldId="306"/>
            <ac:spMk id="18" creationId="{176DDE53-7CD4-AE97-B8F0-DB3A3AC5B2E3}"/>
          </ac:spMkLst>
        </pc:spChg>
        <pc:spChg chg="mod">
          <ac:chgData name="KARINA LUNA MARTINEZ" userId="82bd43ad-f19c-47b6-a940-36d3fe2d229b" providerId="ADAL" clId="{76747D5A-CBAA-4F3B-8B63-5C265AE4FD4A}" dt="2025-11-10T16:58:56.374" v="179" actId="20577"/>
          <ac:spMkLst>
            <pc:docMk/>
            <pc:sldMk cId="2971374378" sldId="306"/>
            <ac:spMk id="25" creationId="{5EF1FDAF-F29A-161F-D5CC-22D31EDA3E69}"/>
          </ac:spMkLst>
        </pc:spChg>
        <pc:grpChg chg="mod">
          <ac:chgData name="KARINA LUNA MARTINEZ" userId="82bd43ad-f19c-47b6-a940-36d3fe2d229b" providerId="ADAL" clId="{76747D5A-CBAA-4F3B-8B63-5C265AE4FD4A}" dt="2025-11-10T17:00:04.085" v="236" actId="1076"/>
          <ac:grpSpMkLst>
            <pc:docMk/>
            <pc:sldMk cId="2971374378" sldId="306"/>
            <ac:grpSpMk id="2" creationId="{F6E6DECF-7894-CB9B-4EEB-EA1D0B02A69E}"/>
          </ac:grpSpMkLst>
        </pc:grpChg>
        <pc:grpChg chg="del">
          <ac:chgData name="KARINA LUNA MARTINEZ" userId="82bd43ad-f19c-47b6-a940-36d3fe2d229b" providerId="ADAL" clId="{76747D5A-CBAA-4F3B-8B63-5C265AE4FD4A}" dt="2025-11-10T16:59:03.044" v="182" actId="478"/>
          <ac:grpSpMkLst>
            <pc:docMk/>
            <pc:sldMk cId="2971374378" sldId="306"/>
            <ac:grpSpMk id="19" creationId="{6F549CCE-7A32-118C-7579-AD1840854878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image" Target="../media/image19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11.svg"/><Relationship Id="rId5" Type="http://schemas.openxmlformats.org/officeDocument/2006/relationships/image" Target="../media/image17.svg"/><Relationship Id="rId15" Type="http://schemas.openxmlformats.org/officeDocument/2006/relationships/image" Target="../media/image27.png"/><Relationship Id="rId10" Type="http://schemas.openxmlformats.org/officeDocument/2006/relationships/image" Target="../media/image10.png"/><Relationship Id="rId4" Type="http://schemas.openxmlformats.org/officeDocument/2006/relationships/image" Target="../media/image16.png"/><Relationship Id="rId9" Type="http://schemas.openxmlformats.org/officeDocument/2006/relationships/image" Target="../media/image24.sv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423808" cy="3423808"/>
            <a:chOff x="0" y="0"/>
            <a:chExt cx="1037210" cy="1037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838091" y="9888235"/>
            <a:ext cx="2289236" cy="494658"/>
            <a:chOff x="0" y="0"/>
            <a:chExt cx="693502" cy="1498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93502" cy="149852"/>
            </a:xfrm>
            <a:custGeom>
              <a:avLst/>
              <a:gdLst/>
              <a:ahLst/>
              <a:cxnLst/>
              <a:rect l="l" t="t" r="r" b="b"/>
              <a:pathLst>
                <a:path w="693502" h="149852">
                  <a:moveTo>
                    <a:pt x="0" y="0"/>
                  </a:moveTo>
                  <a:lnTo>
                    <a:pt x="693502" y="0"/>
                  </a:lnTo>
                  <a:lnTo>
                    <a:pt x="693502" y="149852"/>
                  </a:lnTo>
                  <a:lnTo>
                    <a:pt x="0" y="149852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693502" cy="187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23190" y="9888235"/>
            <a:ext cx="2289236" cy="494658"/>
            <a:chOff x="0" y="0"/>
            <a:chExt cx="693502" cy="14985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3502" cy="149852"/>
            </a:xfrm>
            <a:custGeom>
              <a:avLst/>
              <a:gdLst/>
              <a:ahLst/>
              <a:cxnLst/>
              <a:rect l="l" t="t" r="r" b="b"/>
              <a:pathLst>
                <a:path w="693502" h="149852">
                  <a:moveTo>
                    <a:pt x="0" y="0"/>
                  </a:moveTo>
                  <a:lnTo>
                    <a:pt x="693502" y="0"/>
                  </a:lnTo>
                  <a:lnTo>
                    <a:pt x="693502" y="149852"/>
                  </a:lnTo>
                  <a:lnTo>
                    <a:pt x="0" y="149852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693502" cy="187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074964" y="9888235"/>
            <a:ext cx="2289236" cy="494658"/>
            <a:chOff x="0" y="0"/>
            <a:chExt cx="693502" cy="1498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93502" cy="149852"/>
            </a:xfrm>
            <a:custGeom>
              <a:avLst/>
              <a:gdLst/>
              <a:ahLst/>
              <a:cxnLst/>
              <a:rect l="l" t="t" r="r" b="b"/>
              <a:pathLst>
                <a:path w="693502" h="149852">
                  <a:moveTo>
                    <a:pt x="0" y="0"/>
                  </a:moveTo>
                  <a:lnTo>
                    <a:pt x="693502" y="0"/>
                  </a:lnTo>
                  <a:lnTo>
                    <a:pt x="693502" y="149852"/>
                  </a:lnTo>
                  <a:lnTo>
                    <a:pt x="0" y="149852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93502" cy="1879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423808" y="3423808"/>
            <a:ext cx="3423808" cy="3423808"/>
            <a:chOff x="0" y="0"/>
            <a:chExt cx="1037210" cy="1037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0" y="6863192"/>
            <a:ext cx="3423808" cy="3423808"/>
            <a:chOff x="0" y="0"/>
            <a:chExt cx="1037210" cy="103721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423808" y="-95545"/>
            <a:ext cx="3423808" cy="3519353"/>
            <a:chOff x="0" y="0"/>
            <a:chExt cx="1037210" cy="106615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37210" cy="1066155"/>
            </a:xfrm>
            <a:custGeom>
              <a:avLst/>
              <a:gdLst/>
              <a:ahLst/>
              <a:cxnLst/>
              <a:rect l="l" t="t" r="r" b="b"/>
              <a:pathLst>
                <a:path w="1037210" h="1066155">
                  <a:moveTo>
                    <a:pt x="0" y="0"/>
                  </a:moveTo>
                  <a:lnTo>
                    <a:pt x="1037210" y="0"/>
                  </a:lnTo>
                  <a:lnTo>
                    <a:pt x="1037210" y="1066155"/>
                  </a:lnTo>
                  <a:lnTo>
                    <a:pt x="0" y="1066155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037210" cy="1104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36851" y="9888235"/>
            <a:ext cx="2289236" cy="383188"/>
            <a:chOff x="0" y="0"/>
            <a:chExt cx="693502" cy="11608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93502" cy="116083"/>
            </a:xfrm>
            <a:custGeom>
              <a:avLst/>
              <a:gdLst/>
              <a:ahLst/>
              <a:cxnLst/>
              <a:rect l="l" t="t" r="r" b="b"/>
              <a:pathLst>
                <a:path w="693502" h="116083">
                  <a:moveTo>
                    <a:pt x="0" y="0"/>
                  </a:moveTo>
                  <a:lnTo>
                    <a:pt x="693502" y="0"/>
                  </a:lnTo>
                  <a:lnTo>
                    <a:pt x="693502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693502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712426" y="9888235"/>
            <a:ext cx="2289236" cy="383188"/>
            <a:chOff x="0" y="0"/>
            <a:chExt cx="693502" cy="11608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93502" cy="116083"/>
            </a:xfrm>
            <a:custGeom>
              <a:avLst/>
              <a:gdLst/>
              <a:ahLst/>
              <a:cxnLst/>
              <a:rect l="l" t="t" r="r" b="b"/>
              <a:pathLst>
                <a:path w="693502" h="116083">
                  <a:moveTo>
                    <a:pt x="0" y="0"/>
                  </a:moveTo>
                  <a:lnTo>
                    <a:pt x="693502" y="0"/>
                  </a:lnTo>
                  <a:lnTo>
                    <a:pt x="693502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693502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0" y="3423808"/>
            <a:ext cx="3423808" cy="3423808"/>
            <a:chOff x="0" y="0"/>
            <a:chExt cx="1037210" cy="103721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423808" y="6819900"/>
            <a:ext cx="3423808" cy="3439384"/>
            <a:chOff x="0" y="0"/>
            <a:chExt cx="1037210" cy="10419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37210" cy="1041929"/>
            </a:xfrm>
            <a:custGeom>
              <a:avLst/>
              <a:gdLst/>
              <a:ahLst/>
              <a:cxnLst/>
              <a:rect l="l" t="t" r="r" b="b"/>
              <a:pathLst>
                <a:path w="1037210" h="1041929">
                  <a:moveTo>
                    <a:pt x="0" y="0"/>
                  </a:moveTo>
                  <a:lnTo>
                    <a:pt x="1037210" y="0"/>
                  </a:lnTo>
                  <a:lnTo>
                    <a:pt x="1037210" y="1041929"/>
                  </a:lnTo>
                  <a:lnTo>
                    <a:pt x="0" y="1041929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1037210" cy="10800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35" name="Freeform 35"/>
          <p:cNvSpPr/>
          <p:nvPr/>
        </p:nvSpPr>
        <p:spPr>
          <a:xfrm>
            <a:off x="753059" y="909811"/>
            <a:ext cx="1562785" cy="1811925"/>
          </a:xfrm>
          <a:custGeom>
            <a:avLst/>
            <a:gdLst/>
            <a:ahLst/>
            <a:cxnLst/>
            <a:rect l="l" t="t" r="r" b="b"/>
            <a:pathLst>
              <a:path w="1562785" h="1811925">
                <a:moveTo>
                  <a:pt x="0" y="0"/>
                </a:moveTo>
                <a:lnTo>
                  <a:pt x="1562785" y="0"/>
                </a:lnTo>
                <a:lnTo>
                  <a:pt x="1562785" y="1811925"/>
                </a:lnTo>
                <a:lnTo>
                  <a:pt x="0" y="18119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6" name="Freeform 36"/>
          <p:cNvSpPr/>
          <p:nvPr/>
        </p:nvSpPr>
        <p:spPr>
          <a:xfrm>
            <a:off x="4463034" y="805941"/>
            <a:ext cx="1345354" cy="1811925"/>
          </a:xfrm>
          <a:custGeom>
            <a:avLst/>
            <a:gdLst/>
            <a:ahLst/>
            <a:cxnLst/>
            <a:rect l="l" t="t" r="r" b="b"/>
            <a:pathLst>
              <a:path w="1345354" h="1811925">
                <a:moveTo>
                  <a:pt x="0" y="0"/>
                </a:moveTo>
                <a:lnTo>
                  <a:pt x="1345355" y="0"/>
                </a:lnTo>
                <a:lnTo>
                  <a:pt x="1345355" y="1811925"/>
                </a:lnTo>
                <a:lnTo>
                  <a:pt x="0" y="18119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7" name="Freeform 37"/>
          <p:cNvSpPr/>
          <p:nvPr/>
        </p:nvSpPr>
        <p:spPr>
          <a:xfrm>
            <a:off x="4064173" y="4222225"/>
            <a:ext cx="2143078" cy="1826974"/>
          </a:xfrm>
          <a:custGeom>
            <a:avLst/>
            <a:gdLst/>
            <a:ahLst/>
            <a:cxnLst/>
            <a:rect l="l" t="t" r="r" b="b"/>
            <a:pathLst>
              <a:path w="2143078" h="1826974">
                <a:moveTo>
                  <a:pt x="0" y="0"/>
                </a:moveTo>
                <a:lnTo>
                  <a:pt x="2143077" y="0"/>
                </a:lnTo>
                <a:lnTo>
                  <a:pt x="2143077" y="1826973"/>
                </a:lnTo>
                <a:lnTo>
                  <a:pt x="0" y="18269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38" name="Group 38"/>
          <p:cNvGrpSpPr/>
          <p:nvPr/>
        </p:nvGrpSpPr>
        <p:grpSpPr>
          <a:xfrm>
            <a:off x="6838091" y="-95545"/>
            <a:ext cx="2289236" cy="478733"/>
            <a:chOff x="0" y="0"/>
            <a:chExt cx="693502" cy="145028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693502" cy="145028"/>
            </a:xfrm>
            <a:custGeom>
              <a:avLst/>
              <a:gdLst/>
              <a:ahLst/>
              <a:cxnLst/>
              <a:rect l="l" t="t" r="r" b="b"/>
              <a:pathLst>
                <a:path w="693502" h="145028">
                  <a:moveTo>
                    <a:pt x="0" y="0"/>
                  </a:moveTo>
                  <a:lnTo>
                    <a:pt x="693502" y="0"/>
                  </a:lnTo>
                  <a:lnTo>
                    <a:pt x="693502" y="145028"/>
                  </a:lnTo>
                  <a:lnTo>
                    <a:pt x="0" y="145028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38100"/>
              <a:ext cx="693502" cy="183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1423190" y="-95545"/>
            <a:ext cx="2289236" cy="478733"/>
            <a:chOff x="0" y="0"/>
            <a:chExt cx="693502" cy="145028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93502" cy="145028"/>
            </a:xfrm>
            <a:custGeom>
              <a:avLst/>
              <a:gdLst/>
              <a:ahLst/>
              <a:cxnLst/>
              <a:rect l="l" t="t" r="r" b="b"/>
              <a:pathLst>
                <a:path w="693502" h="145028">
                  <a:moveTo>
                    <a:pt x="0" y="0"/>
                  </a:moveTo>
                  <a:lnTo>
                    <a:pt x="693502" y="0"/>
                  </a:lnTo>
                  <a:lnTo>
                    <a:pt x="693502" y="145028"/>
                  </a:lnTo>
                  <a:lnTo>
                    <a:pt x="0" y="145028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93502" cy="183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16074964" y="-95545"/>
            <a:ext cx="2289236" cy="478733"/>
            <a:chOff x="0" y="0"/>
            <a:chExt cx="693502" cy="145028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693502" cy="145028"/>
            </a:xfrm>
            <a:custGeom>
              <a:avLst/>
              <a:gdLst/>
              <a:ahLst/>
              <a:cxnLst/>
              <a:rect l="l" t="t" r="r" b="b"/>
              <a:pathLst>
                <a:path w="693502" h="145028">
                  <a:moveTo>
                    <a:pt x="0" y="0"/>
                  </a:moveTo>
                  <a:lnTo>
                    <a:pt x="693502" y="0"/>
                  </a:lnTo>
                  <a:lnTo>
                    <a:pt x="693502" y="145028"/>
                  </a:lnTo>
                  <a:lnTo>
                    <a:pt x="0" y="145028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0" y="-38100"/>
              <a:ext cx="693502" cy="1831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9136851" y="0"/>
            <a:ext cx="2289236" cy="383188"/>
            <a:chOff x="0" y="0"/>
            <a:chExt cx="693502" cy="116083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693502" cy="116083"/>
            </a:xfrm>
            <a:custGeom>
              <a:avLst/>
              <a:gdLst/>
              <a:ahLst/>
              <a:cxnLst/>
              <a:rect l="l" t="t" r="r" b="b"/>
              <a:pathLst>
                <a:path w="693502" h="116083">
                  <a:moveTo>
                    <a:pt x="0" y="0"/>
                  </a:moveTo>
                  <a:lnTo>
                    <a:pt x="693502" y="0"/>
                  </a:lnTo>
                  <a:lnTo>
                    <a:pt x="693502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693502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3712426" y="0"/>
            <a:ext cx="2289236" cy="383188"/>
            <a:chOff x="0" y="0"/>
            <a:chExt cx="693502" cy="116083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93502" cy="116083"/>
            </a:xfrm>
            <a:custGeom>
              <a:avLst/>
              <a:gdLst/>
              <a:ahLst/>
              <a:cxnLst/>
              <a:rect l="l" t="t" r="r" b="b"/>
              <a:pathLst>
                <a:path w="693502" h="116083">
                  <a:moveTo>
                    <a:pt x="0" y="0"/>
                  </a:moveTo>
                  <a:lnTo>
                    <a:pt x="693502" y="0"/>
                  </a:lnTo>
                  <a:lnTo>
                    <a:pt x="693502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38100"/>
              <a:ext cx="693502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dirty="0"/>
            </a:p>
          </p:txBody>
        </p:sp>
      </p:grpSp>
      <p:sp>
        <p:nvSpPr>
          <p:cNvPr id="53" name="Freeform 53"/>
          <p:cNvSpPr/>
          <p:nvPr/>
        </p:nvSpPr>
        <p:spPr>
          <a:xfrm>
            <a:off x="8152874" y="8535573"/>
            <a:ext cx="6540632" cy="1284939"/>
          </a:xfrm>
          <a:custGeom>
            <a:avLst/>
            <a:gdLst/>
            <a:ahLst/>
            <a:cxnLst/>
            <a:rect l="l" t="t" r="r" b="b"/>
            <a:pathLst>
              <a:path w="6540632" h="1284939">
                <a:moveTo>
                  <a:pt x="0" y="0"/>
                </a:moveTo>
                <a:lnTo>
                  <a:pt x="6540632" y="0"/>
                </a:lnTo>
                <a:lnTo>
                  <a:pt x="6540632" y="1284939"/>
                </a:lnTo>
                <a:lnTo>
                  <a:pt x="0" y="12849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4" name="Freeform 54"/>
          <p:cNvSpPr/>
          <p:nvPr/>
        </p:nvSpPr>
        <p:spPr>
          <a:xfrm>
            <a:off x="14953097" y="8767266"/>
            <a:ext cx="1966188" cy="821553"/>
          </a:xfrm>
          <a:custGeom>
            <a:avLst/>
            <a:gdLst/>
            <a:ahLst/>
            <a:cxnLst/>
            <a:rect l="l" t="t" r="r" b="b"/>
            <a:pathLst>
              <a:path w="1966188" h="821553">
                <a:moveTo>
                  <a:pt x="0" y="0"/>
                </a:moveTo>
                <a:lnTo>
                  <a:pt x="1966189" y="0"/>
                </a:lnTo>
                <a:lnTo>
                  <a:pt x="1966189" y="821553"/>
                </a:lnTo>
                <a:lnTo>
                  <a:pt x="0" y="8215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5" name="Freeform 55"/>
          <p:cNvSpPr/>
          <p:nvPr/>
        </p:nvSpPr>
        <p:spPr>
          <a:xfrm>
            <a:off x="1124246" y="7552466"/>
            <a:ext cx="820411" cy="2240029"/>
          </a:xfrm>
          <a:custGeom>
            <a:avLst/>
            <a:gdLst/>
            <a:ahLst/>
            <a:cxnLst/>
            <a:rect l="l" t="t" r="r" b="b"/>
            <a:pathLst>
              <a:path w="820411" h="2240029">
                <a:moveTo>
                  <a:pt x="0" y="0"/>
                </a:moveTo>
                <a:lnTo>
                  <a:pt x="820411" y="0"/>
                </a:lnTo>
                <a:lnTo>
                  <a:pt x="820411" y="2240028"/>
                </a:lnTo>
                <a:lnTo>
                  <a:pt x="0" y="22400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56" name="Freeform 56"/>
          <p:cNvSpPr/>
          <p:nvPr/>
        </p:nvSpPr>
        <p:spPr>
          <a:xfrm>
            <a:off x="4573836" y="7982515"/>
            <a:ext cx="1234553" cy="1419026"/>
          </a:xfrm>
          <a:custGeom>
            <a:avLst/>
            <a:gdLst/>
            <a:ahLst/>
            <a:cxnLst/>
            <a:rect l="l" t="t" r="r" b="b"/>
            <a:pathLst>
              <a:path w="1234553" h="1419026">
                <a:moveTo>
                  <a:pt x="0" y="0"/>
                </a:moveTo>
                <a:lnTo>
                  <a:pt x="1234553" y="0"/>
                </a:lnTo>
                <a:lnTo>
                  <a:pt x="1234553" y="1419026"/>
                </a:lnTo>
                <a:lnTo>
                  <a:pt x="0" y="14190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7" name="Freeform 57"/>
          <p:cNvSpPr/>
          <p:nvPr/>
        </p:nvSpPr>
        <p:spPr>
          <a:xfrm>
            <a:off x="12233186" y="1201506"/>
            <a:ext cx="829703" cy="617092"/>
          </a:xfrm>
          <a:custGeom>
            <a:avLst/>
            <a:gdLst/>
            <a:ahLst/>
            <a:cxnLst/>
            <a:rect l="l" t="t" r="r" b="b"/>
            <a:pathLst>
              <a:path w="829703" h="617092">
                <a:moveTo>
                  <a:pt x="0" y="0"/>
                </a:moveTo>
                <a:lnTo>
                  <a:pt x="829704" y="0"/>
                </a:lnTo>
                <a:lnTo>
                  <a:pt x="829704" y="617092"/>
                </a:lnTo>
                <a:lnTo>
                  <a:pt x="0" y="61709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8" name="Freeform 58"/>
          <p:cNvSpPr/>
          <p:nvPr/>
        </p:nvSpPr>
        <p:spPr>
          <a:xfrm>
            <a:off x="246899" y="4723829"/>
            <a:ext cx="2834760" cy="896493"/>
          </a:xfrm>
          <a:custGeom>
            <a:avLst/>
            <a:gdLst/>
            <a:ahLst/>
            <a:cxnLst/>
            <a:rect l="l" t="t" r="r" b="b"/>
            <a:pathLst>
              <a:path w="2834760" h="896493">
                <a:moveTo>
                  <a:pt x="0" y="0"/>
                </a:moveTo>
                <a:lnTo>
                  <a:pt x="2834760" y="0"/>
                </a:lnTo>
                <a:lnTo>
                  <a:pt x="2834760" y="896492"/>
                </a:lnTo>
                <a:lnTo>
                  <a:pt x="0" y="89649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9" name="TextBox 59"/>
          <p:cNvSpPr txBox="1"/>
          <p:nvPr/>
        </p:nvSpPr>
        <p:spPr>
          <a:xfrm>
            <a:off x="9676568" y="7394131"/>
            <a:ext cx="5942940" cy="299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2"/>
              </a:lnSpc>
            </a:pPr>
            <a:r>
              <a:rPr lang="es-MX" sz="1800" dirty="0">
                <a:solidFill>
                  <a:srgbClr val="333652">
                    <a:alpha val="74902"/>
                  </a:srgbClr>
                </a:solidFill>
                <a:latin typeface="Open Sans 2"/>
                <a:ea typeface="Open Sans 2"/>
                <a:cs typeface="Open Sans 2"/>
                <a:sym typeface="Open Sans 2"/>
              </a:rPr>
              <a:t>Entrega de la Información Estadística 2025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8376790" y="3039449"/>
            <a:ext cx="8542495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6999" spc="489">
                <a:solidFill>
                  <a:srgbClr val="212430"/>
                </a:solidFill>
                <a:latin typeface="Gasoek One"/>
                <a:ea typeface="Gasoek One"/>
                <a:cs typeface="Gasoek One"/>
                <a:sym typeface="Gasoek One"/>
              </a:rPr>
              <a:t>MANUAL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8216330" y="2598816"/>
            <a:ext cx="8702956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400" b="1">
                <a:solidFill>
                  <a:srgbClr val="B56E46">
                    <a:alpha val="74902"/>
                  </a:srgbClr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Taller sobre el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216330" y="3971708"/>
            <a:ext cx="8702956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400" b="1">
                <a:solidFill>
                  <a:srgbClr val="B56E46">
                    <a:alpha val="74902"/>
                  </a:srgbClr>
                </a:solidFill>
                <a:latin typeface="Open Sans 2 Bold"/>
                <a:ea typeface="Open Sans 2 Bold"/>
                <a:cs typeface="Open Sans 2 Bold"/>
                <a:sym typeface="Open Sans 2 Bold"/>
              </a:rPr>
              <a:t>Del Sistema Estadístico de los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9287566" y="4549966"/>
            <a:ext cx="6560483" cy="17964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29"/>
              </a:lnSpc>
            </a:pPr>
            <a:r>
              <a:rPr lang="en-US" sz="6999" spc="489">
                <a:solidFill>
                  <a:srgbClr val="212430"/>
                </a:solidFill>
                <a:latin typeface="Gasoek One"/>
                <a:ea typeface="Gasoek One"/>
                <a:cs typeface="Gasoek One"/>
                <a:sym typeface="Gasoek One"/>
              </a:rPr>
              <a:t>SEGUROS DE VIDA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634882" y="4499172"/>
            <a:ext cx="640363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Fecha de ocurrencia del siniestro es igual al año de reporte del ejercicio y el estatus del siniestro es distinto de Cancelado/Rechazado [3] entonces la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póliza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certificado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estar reportada la tabla de Datos Generales.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05000" y="673494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Validación de consistencia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1048941" y="3093859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4325541" y="3737616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Individual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DA0965-5F78-BABE-9A76-3038753AE332}"/>
              </a:ext>
            </a:extLst>
          </p:cNvPr>
          <p:cNvSpPr txBox="1"/>
          <p:nvPr/>
        </p:nvSpPr>
        <p:spPr>
          <a:xfrm>
            <a:off x="10265319" y="4686299"/>
            <a:ext cx="7075662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el número de certificados es 1, la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Fecha de ocurrencia del siniestro es igual al año de reporte del ejercicio y el estatus del siniestro es distinto de Cancelado/Rechazado [3] entonces la </a:t>
            </a:r>
            <a:r>
              <a:rPr lang="es-MX" sz="3200" b="1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póliza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y </a:t>
            </a:r>
            <a:r>
              <a:rPr lang="es-MX" sz="3200" b="1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certificado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estar reportada la tabla de Datos Generales</a:t>
            </a:r>
            <a:endParaRPr lang="es-MX" dirty="0">
              <a:sym typeface="Open Sans 1"/>
            </a:endParaRP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76DDE53-7CD4-AE97-B8F0-DB3A3AC5B2E3}"/>
              </a:ext>
            </a:extLst>
          </p:cNvPr>
          <p:cNvSpPr txBox="1"/>
          <p:nvPr/>
        </p:nvSpPr>
        <p:spPr>
          <a:xfrm>
            <a:off x="13639800" y="3761962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6F549CCE-7A32-118C-7579-AD1840854878}"/>
              </a:ext>
            </a:extLst>
          </p:cNvPr>
          <p:cNvGrpSpPr/>
          <p:nvPr/>
        </p:nvGrpSpPr>
        <p:grpSpPr>
          <a:xfrm>
            <a:off x="9555806" y="3182454"/>
            <a:ext cx="6578750" cy="4935267"/>
            <a:chOff x="0" y="1"/>
            <a:chExt cx="5799062" cy="7752369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F6E3AEA2-F2A1-1FCE-0135-A83EAF06E9BE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32" name="Freeform 4">
                <a:extLst>
                  <a:ext uri="{FF2B5EF4-FFF2-40B4-BE49-F238E27FC236}">
                    <a16:creationId xmlns:a16="http://schemas.microsoft.com/office/drawing/2014/main" id="{0E0EB480-56F4-4ABF-C892-BFF6F1C09144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3" name="TextBox 5">
                <a:extLst>
                  <a:ext uri="{FF2B5EF4-FFF2-40B4-BE49-F238E27FC236}">
                    <a16:creationId xmlns:a16="http://schemas.microsoft.com/office/drawing/2014/main" id="{B055EEA4-1156-C4DE-E5F1-07A3EDA7D29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2D0A5551-083F-699C-E79F-27B9251A5201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A41B55AB-1074-28ED-C0D4-246080BEA78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E9EE4726-5D9A-2B08-D3C3-DDCC7F88C35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50C44D03-8066-FEA8-1989-548BBA5531DD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7B2C4EF9-95CA-5743-B811-85D3A3975148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9" name="TextBox 12">
                <a:extLst>
                  <a:ext uri="{FF2B5EF4-FFF2-40B4-BE49-F238E27FC236}">
                    <a16:creationId xmlns:a16="http://schemas.microsoft.com/office/drawing/2014/main" id="{DA5306EF-F99B-1970-5367-6B96777B74A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77EA22CA-B367-6507-0413-055D7A229742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9C2C47BC-6F76-8CD8-B2A3-80C50FBCD386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7" name="TextBox 15">
                <a:extLst>
                  <a:ext uri="{FF2B5EF4-FFF2-40B4-BE49-F238E27FC236}">
                    <a16:creationId xmlns:a16="http://schemas.microsoft.com/office/drawing/2014/main" id="{82E70C8B-F124-F3F3-A4AF-6F76019A65B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709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517768" y="5176175"/>
            <a:ext cx="12157318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Modificación al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Catálogo Particular de Vida</a:t>
            </a:r>
          </a:p>
          <a:p>
            <a:endParaRPr lang="es-MX" sz="3200" dirty="0">
              <a:solidFill>
                <a:srgbClr val="212430"/>
              </a:solidFill>
              <a:latin typeface="Open Sans 1"/>
              <a:ea typeface="Open Sans 1"/>
              <a:cs typeface="Open Sans 1"/>
              <a:sym typeface="Open Sans 1"/>
            </a:endParaRPr>
          </a:p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Catálogo 237 “Cobertura” </a:t>
            </a:r>
          </a:p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Se agregó la </a:t>
            </a:r>
            <a:r>
              <a:rPr lang="es-MX" sz="3200" dirty="0">
                <a:solidFill>
                  <a:srgbClr val="C00000"/>
                </a:solidFill>
                <a:latin typeface="Open Sans 1"/>
                <a:ea typeface="Open Sans 1"/>
                <a:cs typeface="Open Sans 1"/>
                <a:sym typeface="Open Sans 1"/>
              </a:rPr>
              <a:t>clave 20 “Repatriación por fallecimiento”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05000" y="673494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Modificaciones a catálogo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3352800" y="3641291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11887200" y="383508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Individual y Grupo</a:t>
            </a:r>
          </a:p>
        </p:txBody>
      </p:sp>
    </p:spTree>
    <p:extLst>
      <p:ext uri="{BB962C8B-B14F-4D97-AF65-F5344CB8AC3E}">
        <p14:creationId xmlns:p14="http://schemas.microsoft.com/office/powerpoint/2010/main" val="297137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954" y="3165140"/>
            <a:ext cx="3203680" cy="4314721"/>
          </a:xfrm>
          <a:custGeom>
            <a:avLst/>
            <a:gdLst/>
            <a:ahLst/>
            <a:cxnLst/>
            <a:rect l="l" t="t" r="r" b="b"/>
            <a:pathLst>
              <a:path w="3203680" h="4314721">
                <a:moveTo>
                  <a:pt x="0" y="0"/>
                </a:moveTo>
                <a:lnTo>
                  <a:pt x="3203680" y="0"/>
                </a:lnTo>
                <a:lnTo>
                  <a:pt x="3203680" y="4314721"/>
                </a:lnTo>
                <a:lnTo>
                  <a:pt x="0" y="4314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5018690" y="4990078"/>
            <a:ext cx="8132102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n-US" sz="6000" spc="420" dirty="0">
                <a:latin typeface="Gasoek One"/>
                <a:ea typeface="Gasoek One"/>
                <a:sym typeface="Gasoek One"/>
              </a:rPr>
              <a:t>MODIFICACIONES</a:t>
            </a:r>
          </a:p>
        </p:txBody>
      </p:sp>
      <p:sp>
        <p:nvSpPr>
          <p:cNvPr id="4" name="Freeform 4"/>
          <p:cNvSpPr/>
          <p:nvPr/>
        </p:nvSpPr>
        <p:spPr>
          <a:xfrm>
            <a:off x="13835847" y="3354999"/>
            <a:ext cx="3423453" cy="3935003"/>
          </a:xfrm>
          <a:custGeom>
            <a:avLst/>
            <a:gdLst/>
            <a:ahLst/>
            <a:cxnLst/>
            <a:rect l="l" t="t" r="r" b="b"/>
            <a:pathLst>
              <a:path w="3423453" h="3935003">
                <a:moveTo>
                  <a:pt x="0" y="0"/>
                </a:moveTo>
                <a:lnTo>
                  <a:pt x="3423453" y="0"/>
                </a:lnTo>
                <a:lnTo>
                  <a:pt x="3423453" y="3935003"/>
                </a:lnTo>
                <a:lnTo>
                  <a:pt x="0" y="393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163202" y="5044472"/>
            <a:ext cx="610852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2800" dirty="0">
                <a:sym typeface="Open Sans 1"/>
              </a:rPr>
              <a:t>Si la </a:t>
            </a:r>
            <a:r>
              <a:rPr lang="es-MX" sz="2800" b="1" dirty="0">
                <a:solidFill>
                  <a:srgbClr val="B56E46"/>
                </a:solidFill>
                <a:sym typeface="Open Sans 1"/>
              </a:rPr>
              <a:t>forma de venta </a:t>
            </a:r>
            <a:r>
              <a:rPr lang="es-MX" sz="2800" dirty="0">
                <a:sym typeface="Open Sans 1"/>
              </a:rPr>
              <a:t>es igual a Agente persona física [01] o Agente persona moral [02], la Prima Emitida es distinta de cero entonces la Comisión Directa </a:t>
            </a:r>
            <a:r>
              <a:rPr lang="es-MX" sz="2800" u="sng" dirty="0">
                <a:sym typeface="Open Sans 1"/>
              </a:rPr>
              <a:t>debe</a:t>
            </a:r>
            <a:r>
              <a:rPr lang="es-MX" sz="2800" dirty="0">
                <a:sym typeface="Open Sans 1"/>
              </a:rPr>
              <a:t> ser distinta de cero.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706600" y="2552700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3048000" y="610250"/>
            <a:ext cx="126270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5181600" y="921360"/>
            <a:ext cx="1049348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Forma de Venta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7D242428-CE86-E83F-5765-46F38A1A0504}"/>
              </a:ext>
            </a:extLst>
          </p:cNvPr>
          <p:cNvGrpSpPr/>
          <p:nvPr/>
        </p:nvGrpSpPr>
        <p:grpSpPr>
          <a:xfrm>
            <a:off x="1406196" y="3962109"/>
            <a:ext cx="6578750" cy="4935267"/>
            <a:chOff x="0" y="1"/>
            <a:chExt cx="5799062" cy="7752369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9B4F3E39-F0DB-43E4-F37A-CA70FD04C65B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2725C3EA-0D54-8DE5-C676-71BD3BF01E62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5C0A6DED-8BED-8362-E910-8E693B91EDE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0A6F5699-F4E3-6E5C-B451-82E2250B8432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4F5C3030-A09D-1450-9F3D-C7C7EEA1C9FF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6" name="TextBox 8">
                <a:extLst>
                  <a:ext uri="{FF2B5EF4-FFF2-40B4-BE49-F238E27FC236}">
                    <a16:creationId xmlns:a16="http://schemas.microsoft.com/office/drawing/2014/main" id="{6B0DF485-657A-3CDB-B15A-BA3B80A715D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4FED3827-C71F-999C-DB28-CEA220E952FA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410EE83-129C-FE92-DC96-185B19FAB4FD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53405F2A-83AD-A4FC-2C3A-6C876304799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4A48E635-8E01-7F0E-905A-F9588A84B3F9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749FF879-EC18-ED72-CD87-0D719ADCAC8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3BF7625D-836C-D2E0-B9FB-FF3EAD46760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8CB0F1D1-9BC9-B619-3264-6BFC2B3630E3}"/>
              </a:ext>
            </a:extLst>
          </p:cNvPr>
          <p:cNvSpPr txBox="1"/>
          <p:nvPr/>
        </p:nvSpPr>
        <p:spPr>
          <a:xfrm>
            <a:off x="10760932" y="5044471"/>
            <a:ext cx="6108520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2800" dirty="0">
                <a:sym typeface="Open Sans 1"/>
              </a:rPr>
              <a:t>Si la </a:t>
            </a:r>
            <a:r>
              <a:rPr lang="es-MX" sz="2800" b="1" dirty="0">
                <a:solidFill>
                  <a:srgbClr val="B56E46"/>
                </a:solidFill>
                <a:sym typeface="Open Sans 1"/>
              </a:rPr>
              <a:t>forma de venta </a:t>
            </a:r>
            <a:r>
              <a:rPr lang="es-MX" sz="2800" dirty="0">
                <a:sym typeface="Open Sans 1"/>
              </a:rPr>
              <a:t>es igual a Agente persona física [01] o Agente persona moral [02], la Prima Emitida es distinta de cero y </a:t>
            </a:r>
            <a:r>
              <a:rPr lang="es-MX" sz="2800" dirty="0">
                <a:solidFill>
                  <a:srgbClr val="C00000"/>
                </a:solidFill>
                <a:sym typeface="Open Sans 1"/>
              </a:rPr>
              <a:t>la fecha de emisión es igual al año de reporte del ejercicio</a:t>
            </a:r>
            <a:r>
              <a:rPr lang="es-MX" sz="2800" dirty="0">
                <a:sym typeface="Open Sans 1"/>
              </a:rPr>
              <a:t> entonces la Comisión Directa </a:t>
            </a:r>
            <a:r>
              <a:rPr lang="es-MX" sz="2800" u="sng" dirty="0">
                <a:sym typeface="Open Sans 1"/>
              </a:rPr>
              <a:t>debe</a:t>
            </a:r>
            <a:r>
              <a:rPr lang="es-MX" sz="2800" dirty="0">
                <a:sym typeface="Open Sans 1"/>
              </a:rPr>
              <a:t> ser distinta de cero.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5D6B89E3-C7EE-9E44-E6E2-E4C8A683C238}"/>
              </a:ext>
            </a:extLst>
          </p:cNvPr>
          <p:cNvGrpSpPr/>
          <p:nvPr/>
        </p:nvGrpSpPr>
        <p:grpSpPr>
          <a:xfrm>
            <a:off x="10003926" y="3962108"/>
            <a:ext cx="6578750" cy="4935267"/>
            <a:chOff x="0" y="1"/>
            <a:chExt cx="5799062" cy="7752369"/>
          </a:xfrm>
        </p:grpSpPr>
        <p:grpSp>
          <p:nvGrpSpPr>
            <p:cNvPr id="20" name="Group 3">
              <a:extLst>
                <a:ext uri="{FF2B5EF4-FFF2-40B4-BE49-F238E27FC236}">
                  <a16:creationId xmlns:a16="http://schemas.microsoft.com/office/drawing/2014/main" id="{26A70ED5-2199-4EEA-A6C4-842BBF0BE4D2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45" name="Freeform 4">
                <a:extLst>
                  <a:ext uri="{FF2B5EF4-FFF2-40B4-BE49-F238E27FC236}">
                    <a16:creationId xmlns:a16="http://schemas.microsoft.com/office/drawing/2014/main" id="{D18366F8-17CE-F7F0-1C88-7C73C76B0A62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" name="TextBox 5">
                <a:extLst>
                  <a:ext uri="{FF2B5EF4-FFF2-40B4-BE49-F238E27FC236}">
                    <a16:creationId xmlns:a16="http://schemas.microsoft.com/office/drawing/2014/main" id="{9B87EB58-509F-AE99-3492-F17A0EE20C9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C73B4A17-B00A-52F9-74BB-14DFD31E9A9C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43" name="Freeform 7">
                <a:extLst>
                  <a:ext uri="{FF2B5EF4-FFF2-40B4-BE49-F238E27FC236}">
                    <a16:creationId xmlns:a16="http://schemas.microsoft.com/office/drawing/2014/main" id="{D46E8D36-72EC-833E-0C07-FFDAB08F1828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" name="TextBox 8">
                <a:extLst>
                  <a:ext uri="{FF2B5EF4-FFF2-40B4-BE49-F238E27FC236}">
                    <a16:creationId xmlns:a16="http://schemas.microsoft.com/office/drawing/2014/main" id="{A1C912F3-8335-1734-C2ED-19752E50152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10">
              <a:extLst>
                <a:ext uri="{FF2B5EF4-FFF2-40B4-BE49-F238E27FC236}">
                  <a16:creationId xmlns:a16="http://schemas.microsoft.com/office/drawing/2014/main" id="{2B43D7DD-2021-3AB8-D655-6312E7A6EA4A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16EF1895-46B3-B926-82BF-8D5CF7342481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TextBox 12">
                <a:extLst>
                  <a:ext uri="{FF2B5EF4-FFF2-40B4-BE49-F238E27FC236}">
                    <a16:creationId xmlns:a16="http://schemas.microsoft.com/office/drawing/2014/main" id="{E6E9DA0B-A800-32AA-4B05-58E12EA53C9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23" name="Group 13">
              <a:extLst>
                <a:ext uri="{FF2B5EF4-FFF2-40B4-BE49-F238E27FC236}">
                  <a16:creationId xmlns:a16="http://schemas.microsoft.com/office/drawing/2014/main" id="{C8253424-6D17-86B5-EF8E-2847E6FE8046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9" name="Freeform 14">
                <a:extLst>
                  <a:ext uri="{FF2B5EF4-FFF2-40B4-BE49-F238E27FC236}">
                    <a16:creationId xmlns:a16="http://schemas.microsoft.com/office/drawing/2014/main" id="{633FF6D8-9DC7-5995-3AB7-00F22C7BC9EE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0" name="TextBox 15">
                <a:extLst>
                  <a:ext uri="{FF2B5EF4-FFF2-40B4-BE49-F238E27FC236}">
                    <a16:creationId xmlns:a16="http://schemas.microsoft.com/office/drawing/2014/main" id="{11083C4C-EDAD-B2BB-972B-77FFBEEA30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7" name="TextBox 21">
            <a:extLst>
              <a:ext uri="{FF2B5EF4-FFF2-40B4-BE49-F238E27FC236}">
                <a16:creationId xmlns:a16="http://schemas.microsoft.com/office/drawing/2014/main" id="{D13140FC-5AF5-C58B-BBEE-B369AA0FAC24}"/>
              </a:ext>
            </a:extLst>
          </p:cNvPr>
          <p:cNvSpPr txBox="1"/>
          <p:nvPr/>
        </p:nvSpPr>
        <p:spPr>
          <a:xfrm>
            <a:off x="2514600" y="3073429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Antes</a:t>
            </a:r>
          </a:p>
        </p:txBody>
      </p:sp>
      <p:sp>
        <p:nvSpPr>
          <p:cNvPr id="48" name="TextBox 21">
            <a:extLst>
              <a:ext uri="{FF2B5EF4-FFF2-40B4-BE49-F238E27FC236}">
                <a16:creationId xmlns:a16="http://schemas.microsoft.com/office/drawing/2014/main" id="{EC94AE1F-A25D-1AA1-AB1D-7E4089129046}"/>
              </a:ext>
            </a:extLst>
          </p:cNvPr>
          <p:cNvSpPr txBox="1"/>
          <p:nvPr/>
        </p:nvSpPr>
        <p:spPr>
          <a:xfrm>
            <a:off x="11688202" y="3104551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Ahora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EE995DFE-A358-9412-CFA0-BF75935BACAD}"/>
              </a:ext>
            </a:extLst>
          </p:cNvPr>
          <p:cNvSpPr txBox="1"/>
          <p:nvPr/>
        </p:nvSpPr>
        <p:spPr>
          <a:xfrm>
            <a:off x="10503186" y="9538250"/>
            <a:ext cx="70546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r"/>
            <a:r>
              <a:rPr lang="es-MX" sz="1800" dirty="0">
                <a:sym typeface="Open Sans 1"/>
              </a:rPr>
              <a:t>Nota: Las modificaciones se encuentran resaltadas en color rojo.</a:t>
            </a:r>
          </a:p>
        </p:txBody>
      </p:sp>
    </p:spTree>
    <p:extLst>
      <p:ext uri="{BB962C8B-B14F-4D97-AF65-F5344CB8AC3E}">
        <p14:creationId xmlns:p14="http://schemas.microsoft.com/office/powerpoint/2010/main" val="4247068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286001" y="4631657"/>
            <a:ext cx="644562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400" dirty="0">
                <a:sym typeface="Open Sans 1"/>
              </a:rPr>
              <a:t>Si el monto de rescate es mayor a cero, entonces debe cumplirse al menos una de las siguientes condiciones:</a:t>
            </a:r>
          </a:p>
          <a:p>
            <a:pPr algn="l"/>
            <a:endParaRPr lang="es-MX" sz="2400" dirty="0">
              <a:sym typeface="Open Sans 1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El estatus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Rescatada [5].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La modalidad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Flexible con tasa garantizada [12] o Flexible sin tasa garantizada [11].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La cobertura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Dotales corto plazo [12].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05000" y="673494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Monto de Rescate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1295400" y="4017784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13897762" y="2455876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5616B2C5-162F-0C8B-717D-C89D66ADAE2A}"/>
              </a:ext>
            </a:extLst>
          </p:cNvPr>
          <p:cNvSpPr txBox="1"/>
          <p:nvPr/>
        </p:nvSpPr>
        <p:spPr>
          <a:xfrm>
            <a:off x="2514600" y="3073429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Antes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E15AFAF-0600-FD7D-92B4-445564424EF8}"/>
              </a:ext>
            </a:extLst>
          </p:cNvPr>
          <p:cNvSpPr txBox="1"/>
          <p:nvPr/>
        </p:nvSpPr>
        <p:spPr>
          <a:xfrm>
            <a:off x="11688202" y="3104551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Ahora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1EA434D-1C8A-41FD-6AE2-AD48A261A3CC}"/>
              </a:ext>
            </a:extLst>
          </p:cNvPr>
          <p:cNvSpPr txBox="1"/>
          <p:nvPr/>
        </p:nvSpPr>
        <p:spPr>
          <a:xfrm>
            <a:off x="10266459" y="4594637"/>
            <a:ext cx="7030941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400" dirty="0">
                <a:sym typeface="Open Sans 1"/>
              </a:rPr>
              <a:t>Si el monto de rescate es mayor a cero, entonces debe cumplirse al menos una de las siguientes condiciones:</a:t>
            </a:r>
          </a:p>
          <a:p>
            <a:pPr algn="l"/>
            <a:endParaRPr lang="es-MX" sz="2400" dirty="0">
              <a:sym typeface="Open Sans 1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El estatus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Rescatada [5].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La modalidad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Flexible con tasa garantizada [12] o Flexible sin tasa garantizada [11].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La cobertura </a:t>
            </a:r>
            <a:r>
              <a:rPr lang="es-MX" sz="2400" u="sng" dirty="0">
                <a:sym typeface="Open Sans 1"/>
              </a:rPr>
              <a:t>debe</a:t>
            </a:r>
            <a:r>
              <a:rPr lang="es-MX" sz="2400" dirty="0">
                <a:sym typeface="Open Sans 1"/>
              </a:rPr>
              <a:t> ser igual a Dotales corto plazo [12].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C00000"/>
                </a:solidFill>
                <a:sym typeface="Open Sans 1"/>
              </a:rPr>
              <a:t>El plan de la póliza </a:t>
            </a:r>
            <a:r>
              <a:rPr lang="es-MX" sz="2400" u="sng" dirty="0">
                <a:solidFill>
                  <a:srgbClr val="C00000"/>
                </a:solidFill>
                <a:sym typeface="Open Sans 1"/>
              </a:rPr>
              <a:t>debe</a:t>
            </a:r>
            <a:r>
              <a:rPr lang="es-MX" sz="2400" dirty="0">
                <a:solidFill>
                  <a:srgbClr val="C00000"/>
                </a:solidFill>
                <a:sym typeface="Open Sans 1"/>
              </a:rPr>
              <a:t> ser igual a Seguro de separación [11]</a:t>
            </a:r>
            <a:r>
              <a:rPr lang="es-MX" sz="2400" dirty="0">
                <a:sym typeface="Open Sans 1"/>
              </a:rPr>
              <a:t>.</a:t>
            </a: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3FADCE4A-D3E5-DAD1-E5D5-EF05EFAE38E5}"/>
              </a:ext>
            </a:extLst>
          </p:cNvPr>
          <p:cNvGrpSpPr/>
          <p:nvPr/>
        </p:nvGrpSpPr>
        <p:grpSpPr>
          <a:xfrm>
            <a:off x="9567267" y="4083274"/>
            <a:ext cx="6701736" cy="5039538"/>
            <a:chOff x="0" y="1"/>
            <a:chExt cx="5799062" cy="7752369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EF990CC-22E9-2B69-95F8-976D0CD67C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BAC98D74-B0FE-615F-2C56-804DF8088D6B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A320D901-F033-64FA-0DC1-04CB8569229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23722CD-1EC9-7099-73BA-5DA3BD06E500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3ECCA3B9-3BCB-EE5C-E449-306AF8D2FC25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28">
                <a:extLst>
                  <a:ext uri="{FF2B5EF4-FFF2-40B4-BE49-F238E27FC236}">
                    <a16:creationId xmlns:a16="http://schemas.microsoft.com/office/drawing/2014/main" id="{B9D540BB-8823-A791-6794-44ECFE0909C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AB15A355-6E9A-65DD-EFE5-AD7E41E7B7C2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76BC2EDB-4F06-B155-32E5-7FF02FB79487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5CDD76B3-573E-209F-24B9-04CB874BBE5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A9DF7F17-E996-E77D-9919-D030CB17CDD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4A657E37-2D89-4C90-4E29-6DC34A4B23C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35">
                <a:extLst>
                  <a:ext uri="{FF2B5EF4-FFF2-40B4-BE49-F238E27FC236}">
                    <a16:creationId xmlns:a16="http://schemas.microsoft.com/office/drawing/2014/main" id="{09ECCB11-E4A8-B0D9-4FC6-E502A671F8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872F17F0-774C-F7C3-1507-249F0A7459DA}"/>
              </a:ext>
            </a:extLst>
          </p:cNvPr>
          <p:cNvSpPr txBox="1"/>
          <p:nvPr/>
        </p:nvSpPr>
        <p:spPr>
          <a:xfrm>
            <a:off x="10503186" y="9538250"/>
            <a:ext cx="70546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r"/>
            <a:r>
              <a:rPr lang="es-MX" sz="1800" dirty="0">
                <a:sym typeface="Open Sans 1"/>
              </a:rPr>
              <a:t>Nota: Las modificaciones se encuentran resaltadas en color rojo.</a:t>
            </a:r>
          </a:p>
        </p:txBody>
      </p:sp>
    </p:spTree>
    <p:extLst>
      <p:ext uri="{BB962C8B-B14F-4D97-AF65-F5344CB8AC3E}">
        <p14:creationId xmlns:p14="http://schemas.microsoft.com/office/powerpoint/2010/main" val="65210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2166024" y="4879016"/>
            <a:ext cx="5867399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800" dirty="0">
                <a:sym typeface="Open Sans 1"/>
              </a:rPr>
              <a:t>Si la fecha de emisión es igual al año del reporte del ejercicio, el estatus de la póliza es distinto de Cancelada [3] entonces la Prima Emitida </a:t>
            </a:r>
            <a:r>
              <a:rPr lang="es-MX" sz="2800" u="sng" dirty="0">
                <a:sym typeface="Open Sans 1"/>
              </a:rPr>
              <a:t>debe</a:t>
            </a:r>
            <a:r>
              <a:rPr lang="es-MX" sz="2800" dirty="0">
                <a:sym typeface="Open Sans 1"/>
              </a:rPr>
              <a:t> ser mayor a cero.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05000" y="673494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Prima Emitida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1295400" y="4017784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13897762" y="2455876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5616B2C5-162F-0C8B-717D-C89D66ADAE2A}"/>
              </a:ext>
            </a:extLst>
          </p:cNvPr>
          <p:cNvSpPr txBox="1"/>
          <p:nvPr/>
        </p:nvSpPr>
        <p:spPr>
          <a:xfrm>
            <a:off x="2514600" y="3073429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Antes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E15AFAF-0600-FD7D-92B4-445564424EF8}"/>
              </a:ext>
            </a:extLst>
          </p:cNvPr>
          <p:cNvSpPr txBox="1"/>
          <p:nvPr/>
        </p:nvSpPr>
        <p:spPr>
          <a:xfrm>
            <a:off x="11688202" y="3104551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Ahora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1EA434D-1C8A-41FD-6AE2-AD48A261A3CC}"/>
              </a:ext>
            </a:extLst>
          </p:cNvPr>
          <p:cNvSpPr txBox="1"/>
          <p:nvPr/>
        </p:nvSpPr>
        <p:spPr>
          <a:xfrm>
            <a:off x="10329597" y="4879016"/>
            <a:ext cx="6663004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800" dirty="0">
                <a:sym typeface="Open Sans 1"/>
              </a:rPr>
              <a:t>Si la fecha de emisión es igual al año del reporte del ejercicio, el estatus del registro es distinto de Cancelada [3] y </a:t>
            </a:r>
            <a:r>
              <a:rPr lang="es-MX" sz="2800" dirty="0">
                <a:solidFill>
                  <a:srgbClr val="C00000"/>
                </a:solidFill>
                <a:sym typeface="Open Sans 1"/>
              </a:rPr>
              <a:t>la cobertura es distinto a Anticipo de Suma Asegurada [19] </a:t>
            </a:r>
            <a:r>
              <a:rPr lang="es-MX" sz="2800" dirty="0">
                <a:sym typeface="Open Sans 1"/>
              </a:rPr>
              <a:t>entonces la Prima Emitida </a:t>
            </a:r>
            <a:r>
              <a:rPr lang="es-MX" sz="2800" u="sng" dirty="0">
                <a:sym typeface="Open Sans 1"/>
              </a:rPr>
              <a:t>debe</a:t>
            </a:r>
            <a:r>
              <a:rPr lang="es-MX" sz="2800" dirty="0">
                <a:sym typeface="Open Sans 1"/>
              </a:rPr>
              <a:t> ser mayor a cero.</a:t>
            </a: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3FADCE4A-D3E5-DAD1-E5D5-EF05EFAE38E5}"/>
              </a:ext>
            </a:extLst>
          </p:cNvPr>
          <p:cNvGrpSpPr/>
          <p:nvPr/>
        </p:nvGrpSpPr>
        <p:grpSpPr>
          <a:xfrm>
            <a:off x="9567267" y="4083274"/>
            <a:ext cx="6701736" cy="5039538"/>
            <a:chOff x="0" y="1"/>
            <a:chExt cx="5799062" cy="7752369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EF990CC-22E9-2B69-95F8-976D0CD67C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BAC98D74-B0FE-615F-2C56-804DF8088D6B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A320D901-F033-64FA-0DC1-04CB8569229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23722CD-1EC9-7099-73BA-5DA3BD06E500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3ECCA3B9-3BCB-EE5C-E449-306AF8D2FC25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28">
                <a:extLst>
                  <a:ext uri="{FF2B5EF4-FFF2-40B4-BE49-F238E27FC236}">
                    <a16:creationId xmlns:a16="http://schemas.microsoft.com/office/drawing/2014/main" id="{B9D540BB-8823-A791-6794-44ECFE0909C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AB15A355-6E9A-65DD-EFE5-AD7E41E7B7C2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76BC2EDB-4F06-B155-32E5-7FF02FB79487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5CDD76B3-573E-209F-24B9-04CB874BBE5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A9DF7F17-E996-E77D-9919-D030CB17CDD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4A657E37-2D89-4C90-4E29-6DC34A4B23C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35">
                <a:extLst>
                  <a:ext uri="{FF2B5EF4-FFF2-40B4-BE49-F238E27FC236}">
                    <a16:creationId xmlns:a16="http://schemas.microsoft.com/office/drawing/2014/main" id="{09ECCB11-E4A8-B0D9-4FC6-E502A671F8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872F17F0-774C-F7C3-1507-249F0A7459DA}"/>
              </a:ext>
            </a:extLst>
          </p:cNvPr>
          <p:cNvSpPr txBox="1"/>
          <p:nvPr/>
        </p:nvSpPr>
        <p:spPr>
          <a:xfrm>
            <a:off x="10503186" y="9538250"/>
            <a:ext cx="70546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r"/>
            <a:r>
              <a:rPr lang="es-MX" sz="1800" dirty="0">
                <a:sym typeface="Open Sans 1"/>
              </a:rPr>
              <a:t>Nota: Las modificaciones se encuentran resaltadas en color rojo.</a:t>
            </a:r>
          </a:p>
        </p:txBody>
      </p:sp>
    </p:spTree>
    <p:extLst>
      <p:ext uri="{BB962C8B-B14F-4D97-AF65-F5344CB8AC3E}">
        <p14:creationId xmlns:p14="http://schemas.microsoft.com/office/powerpoint/2010/main" val="1724951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971358" y="4739174"/>
            <a:ext cx="6749376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400" dirty="0">
                <a:sym typeface="Open Sans 1"/>
              </a:rPr>
              <a:t>Se validara que, a nivel de llave, las siguientes variables coincidan entre el año actual y el ejercicio anterior:</a:t>
            </a:r>
          </a:p>
          <a:p>
            <a:pPr algn="l"/>
            <a:endParaRPr lang="es-MX" sz="2400" dirty="0">
              <a:sym typeface="Open Sans 1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Plan Póliza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Modalidad de la Póliza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Moneda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Sexo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Forma de Venta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Causa del Siniestro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Fecha de nacimiento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05000" y="673494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Consistencia entre catálogos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1295400" y="4017784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13897762" y="2455876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5616B2C5-162F-0C8B-717D-C89D66ADAE2A}"/>
              </a:ext>
            </a:extLst>
          </p:cNvPr>
          <p:cNvSpPr txBox="1"/>
          <p:nvPr/>
        </p:nvSpPr>
        <p:spPr>
          <a:xfrm>
            <a:off x="2514600" y="3073429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Antes</a:t>
            </a: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7E15AFAF-0600-FD7D-92B4-445564424EF8}"/>
              </a:ext>
            </a:extLst>
          </p:cNvPr>
          <p:cNvSpPr txBox="1"/>
          <p:nvPr/>
        </p:nvSpPr>
        <p:spPr>
          <a:xfrm>
            <a:off x="11688202" y="3104551"/>
            <a:ext cx="3992002" cy="676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s-MX" sz="36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Ahora</a:t>
            </a:r>
          </a:p>
        </p:txBody>
      </p:sp>
      <p:sp>
        <p:nvSpPr>
          <p:cNvPr id="19" name="TextBox 15">
            <a:extLst>
              <a:ext uri="{FF2B5EF4-FFF2-40B4-BE49-F238E27FC236}">
                <a16:creationId xmlns:a16="http://schemas.microsoft.com/office/drawing/2014/main" id="{31EA434D-1C8A-41FD-6AE2-AD48A261A3CC}"/>
              </a:ext>
            </a:extLst>
          </p:cNvPr>
          <p:cNvSpPr txBox="1"/>
          <p:nvPr/>
        </p:nvSpPr>
        <p:spPr>
          <a:xfrm>
            <a:off x="10503186" y="4694349"/>
            <a:ext cx="6663004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l"/>
            <a:r>
              <a:rPr lang="es-MX" sz="2400" dirty="0">
                <a:sym typeface="Open Sans 1"/>
              </a:rPr>
              <a:t>Se validara que, a nivel de llave, las siguientes variables coincidan entre el año actual y el ejercicio anterior:</a:t>
            </a:r>
          </a:p>
          <a:p>
            <a:pPr algn="l"/>
            <a:endParaRPr lang="es-MX" sz="2400" dirty="0">
              <a:sym typeface="Open Sans 1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Plan Póliza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Modalidad de la Póliza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Moneda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Sexo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Forma de Venta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Causa del Siniestro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ym typeface="Open Sans 1"/>
              </a:rPr>
              <a:t>Fecha de nacimiento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C00000"/>
                </a:solidFill>
                <a:latin typeface="Open Sans 1"/>
                <a:ea typeface="Open Sans 1"/>
                <a:cs typeface="Open Sans 1"/>
                <a:sym typeface="Open Sans 1"/>
              </a:rPr>
              <a:t>Fecha de emisión</a:t>
            </a:r>
            <a:endParaRPr lang="es-MX" sz="2400" dirty="0">
              <a:solidFill>
                <a:srgbClr val="C00000"/>
              </a:solidFill>
              <a:sym typeface="Open Sans 1"/>
            </a:endParaRPr>
          </a:p>
        </p:txBody>
      </p:sp>
      <p:grpSp>
        <p:nvGrpSpPr>
          <p:cNvPr id="20" name="Group 22">
            <a:extLst>
              <a:ext uri="{FF2B5EF4-FFF2-40B4-BE49-F238E27FC236}">
                <a16:creationId xmlns:a16="http://schemas.microsoft.com/office/drawing/2014/main" id="{3FADCE4A-D3E5-DAD1-E5D5-EF05EFAE38E5}"/>
              </a:ext>
            </a:extLst>
          </p:cNvPr>
          <p:cNvGrpSpPr/>
          <p:nvPr/>
        </p:nvGrpSpPr>
        <p:grpSpPr>
          <a:xfrm>
            <a:off x="9567267" y="4083274"/>
            <a:ext cx="6701736" cy="5039538"/>
            <a:chOff x="0" y="1"/>
            <a:chExt cx="5799062" cy="7752369"/>
          </a:xfrm>
        </p:grpSpPr>
        <p:grpSp>
          <p:nvGrpSpPr>
            <p:cNvPr id="21" name="Group 23">
              <a:extLst>
                <a:ext uri="{FF2B5EF4-FFF2-40B4-BE49-F238E27FC236}">
                  <a16:creationId xmlns:a16="http://schemas.microsoft.com/office/drawing/2014/main" id="{4EF990CC-22E9-2B69-95F8-976D0CD67C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33" name="Freeform 24">
                <a:extLst>
                  <a:ext uri="{FF2B5EF4-FFF2-40B4-BE49-F238E27FC236}">
                    <a16:creationId xmlns:a16="http://schemas.microsoft.com/office/drawing/2014/main" id="{BAC98D74-B0FE-615F-2C56-804DF8088D6B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25">
                <a:extLst>
                  <a:ext uri="{FF2B5EF4-FFF2-40B4-BE49-F238E27FC236}">
                    <a16:creationId xmlns:a16="http://schemas.microsoft.com/office/drawing/2014/main" id="{A320D901-F033-64FA-0DC1-04CB8569229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6">
              <a:extLst>
                <a:ext uri="{FF2B5EF4-FFF2-40B4-BE49-F238E27FC236}">
                  <a16:creationId xmlns:a16="http://schemas.microsoft.com/office/drawing/2014/main" id="{C23722CD-1EC9-7099-73BA-5DA3BD06E500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3ECCA3B9-3BCB-EE5C-E449-306AF8D2FC25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28">
                <a:extLst>
                  <a:ext uri="{FF2B5EF4-FFF2-40B4-BE49-F238E27FC236}">
                    <a16:creationId xmlns:a16="http://schemas.microsoft.com/office/drawing/2014/main" id="{B9D540BB-8823-A791-6794-44ECFE0909C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AB15A355-6E9A-65DD-EFE5-AD7E41E7B7C2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29" name="Freeform 31">
                <a:extLst>
                  <a:ext uri="{FF2B5EF4-FFF2-40B4-BE49-F238E27FC236}">
                    <a16:creationId xmlns:a16="http://schemas.microsoft.com/office/drawing/2014/main" id="{76BC2EDB-4F06-B155-32E5-7FF02FB79487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32">
                <a:extLst>
                  <a:ext uri="{FF2B5EF4-FFF2-40B4-BE49-F238E27FC236}">
                    <a16:creationId xmlns:a16="http://schemas.microsoft.com/office/drawing/2014/main" id="{5CDD76B3-573E-209F-24B9-04CB874BBE5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33">
              <a:extLst>
                <a:ext uri="{FF2B5EF4-FFF2-40B4-BE49-F238E27FC236}">
                  <a16:creationId xmlns:a16="http://schemas.microsoft.com/office/drawing/2014/main" id="{A9DF7F17-E996-E77D-9919-D030CB17CDD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27" name="Freeform 34">
                <a:extLst>
                  <a:ext uri="{FF2B5EF4-FFF2-40B4-BE49-F238E27FC236}">
                    <a16:creationId xmlns:a16="http://schemas.microsoft.com/office/drawing/2014/main" id="{4A657E37-2D89-4C90-4E29-6DC34A4B23C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35">
                <a:extLst>
                  <a:ext uri="{FF2B5EF4-FFF2-40B4-BE49-F238E27FC236}">
                    <a16:creationId xmlns:a16="http://schemas.microsoft.com/office/drawing/2014/main" id="{09ECCB11-E4A8-B0D9-4FC6-E502A671F86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872F17F0-774C-F7C3-1507-249F0A7459DA}"/>
              </a:ext>
            </a:extLst>
          </p:cNvPr>
          <p:cNvSpPr txBox="1"/>
          <p:nvPr/>
        </p:nvSpPr>
        <p:spPr>
          <a:xfrm>
            <a:off x="10503186" y="9538250"/>
            <a:ext cx="7054684" cy="276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pPr algn="r"/>
            <a:r>
              <a:rPr lang="es-MX" sz="1800" dirty="0">
                <a:sym typeface="Open Sans 1"/>
              </a:rPr>
              <a:t>Nota: Las modificaciones se encuentran resaltadas en color rojo.</a:t>
            </a:r>
          </a:p>
        </p:txBody>
      </p:sp>
    </p:spTree>
    <p:extLst>
      <p:ext uri="{BB962C8B-B14F-4D97-AF65-F5344CB8AC3E}">
        <p14:creationId xmlns:p14="http://schemas.microsoft.com/office/powerpoint/2010/main" val="2795380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954" y="3165140"/>
            <a:ext cx="3203680" cy="4314721"/>
          </a:xfrm>
          <a:custGeom>
            <a:avLst/>
            <a:gdLst/>
            <a:ahLst/>
            <a:cxnLst/>
            <a:rect l="l" t="t" r="r" b="b"/>
            <a:pathLst>
              <a:path w="3203680" h="4314721">
                <a:moveTo>
                  <a:pt x="0" y="0"/>
                </a:moveTo>
                <a:lnTo>
                  <a:pt x="3203680" y="0"/>
                </a:lnTo>
                <a:lnTo>
                  <a:pt x="3203680" y="4314721"/>
                </a:lnTo>
                <a:lnTo>
                  <a:pt x="0" y="4314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5018690" y="4990078"/>
            <a:ext cx="8132102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420" dirty="0">
                <a:latin typeface="Gasoek One"/>
                <a:ea typeface="Gasoek One"/>
                <a:sym typeface="Gasoek One"/>
              </a:rPr>
              <a:t>VALIDACIONES A REFORZAR</a:t>
            </a:r>
          </a:p>
        </p:txBody>
      </p:sp>
      <p:sp>
        <p:nvSpPr>
          <p:cNvPr id="4" name="Freeform 4"/>
          <p:cNvSpPr/>
          <p:nvPr/>
        </p:nvSpPr>
        <p:spPr>
          <a:xfrm>
            <a:off x="13835847" y="3354999"/>
            <a:ext cx="3423453" cy="3935003"/>
          </a:xfrm>
          <a:custGeom>
            <a:avLst/>
            <a:gdLst/>
            <a:ahLst/>
            <a:cxnLst/>
            <a:rect l="l" t="t" r="r" b="b"/>
            <a:pathLst>
              <a:path w="3423453" h="3935003">
                <a:moveTo>
                  <a:pt x="0" y="0"/>
                </a:moveTo>
                <a:lnTo>
                  <a:pt x="3423453" y="0"/>
                </a:lnTo>
                <a:lnTo>
                  <a:pt x="3423453" y="3935003"/>
                </a:lnTo>
                <a:lnTo>
                  <a:pt x="0" y="393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95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7" y="4742345"/>
            <a:ext cx="64456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el año de fecha de emisión es igual al año de reporte del ejercicio entonces la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Comisión</a:t>
            </a:r>
            <a:r>
              <a:rPr lang="en-US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n-US" b="1" dirty="0">
                <a:solidFill>
                  <a:srgbClr val="9996B4"/>
                </a:solidFill>
                <a:sym typeface="Open Sans 1"/>
              </a:rPr>
              <a:t>D</a:t>
            </a:r>
            <a:r>
              <a:rPr lang="en-US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irecta</a:t>
            </a:r>
            <a:r>
              <a:rPr lang="en-US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ser menor a la Prima Emitida.</a:t>
            </a:r>
            <a:endParaRPr lang="es-MX" dirty="0">
              <a:sym typeface="Open Sans 1"/>
            </a:endParaRP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36938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3048000" y="931893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Comisión Directa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3918214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7" y="4742345"/>
            <a:ext cx="644561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modalidad de la póliza es Flexible con tasa garantizada [12] o Flexible sin tasa garantizada [11] y el estatus es igual a Vigor [1] o Anticipada/diferida [8]</a:t>
            </a:r>
            <a:r>
              <a:rPr lang="es-MX" dirty="0">
                <a:sym typeface="Open Sans 1"/>
              </a:rPr>
              <a:t>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entonces el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saldo del fondo de inversión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ser mayor a cero</a:t>
            </a:r>
            <a:r>
              <a:rPr lang="es-MX" dirty="0">
                <a:sym typeface="Open Sans 1"/>
              </a:rPr>
              <a:t>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Saldo del Fondo de Inversión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778511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7656" y="586662"/>
            <a:ext cx="12825984" cy="2595747"/>
            <a:chOff x="0" y="0"/>
            <a:chExt cx="3885511" cy="7863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85511" cy="786357"/>
            </a:xfrm>
            <a:custGeom>
              <a:avLst/>
              <a:gdLst/>
              <a:ahLst/>
              <a:cxnLst/>
              <a:rect l="l" t="t" r="r" b="b"/>
              <a:pathLst>
                <a:path w="3885511" h="786357">
                  <a:moveTo>
                    <a:pt x="0" y="0"/>
                  </a:moveTo>
                  <a:lnTo>
                    <a:pt x="3885511" y="0"/>
                  </a:lnTo>
                  <a:lnTo>
                    <a:pt x="3885511" y="786357"/>
                  </a:lnTo>
                  <a:lnTo>
                    <a:pt x="0" y="786357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85511" cy="82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073170" y="1669270"/>
            <a:ext cx="10141660" cy="516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3999" spc="279" dirty="0">
                <a:solidFill>
                  <a:srgbClr val="FDEFC6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CONTENIDO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66163" y="4367974"/>
            <a:ext cx="1198724" cy="67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34"/>
              </a:lnSpc>
            </a:pPr>
            <a:r>
              <a:rPr lang="en-US" sz="5186" spc="363">
                <a:solidFill>
                  <a:srgbClr val="B56E46"/>
                </a:solidFill>
                <a:latin typeface="Gasoek One"/>
                <a:ea typeface="Gasoek One"/>
                <a:cs typeface="Gasoek One"/>
                <a:sym typeface="Gasoek One"/>
              </a:rPr>
              <a:t>1·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066163" y="6365375"/>
            <a:ext cx="1198724" cy="67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34"/>
              </a:lnSpc>
            </a:pPr>
            <a:r>
              <a:rPr lang="en-US" sz="5186" spc="363">
                <a:solidFill>
                  <a:srgbClr val="B56E46"/>
                </a:solidFill>
                <a:latin typeface="Gasoek One"/>
                <a:ea typeface="Gasoek One"/>
                <a:cs typeface="Gasoek One"/>
                <a:sym typeface="Gasoek One"/>
              </a:rPr>
              <a:t>2·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66163" y="8403888"/>
            <a:ext cx="1198724" cy="6757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34"/>
              </a:lnSpc>
            </a:pPr>
            <a:r>
              <a:rPr lang="en-US" sz="5186" spc="363">
                <a:solidFill>
                  <a:srgbClr val="B56E46"/>
                </a:solidFill>
                <a:latin typeface="Gasoek One"/>
                <a:ea typeface="Gasoek One"/>
                <a:cs typeface="Gasoek One"/>
                <a:sym typeface="Gasoek One"/>
              </a:rPr>
              <a:t>3·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41968" y="4560097"/>
            <a:ext cx="3120053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 b="1"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VALIDACIONES NUEVAS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41968" y="6560753"/>
            <a:ext cx="2730458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 b="1"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MODIFICACIONES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541968" y="8643636"/>
            <a:ext cx="4602032" cy="258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2000" b="1" dirty="0">
                <a:latin typeface="Open Sans 1 Ultra-Bold"/>
                <a:ea typeface="Open Sans 1 Ultra-Bold"/>
                <a:cs typeface="Open Sans 1 Ultra-Bold"/>
                <a:sym typeface="Open Sans 1 Ultra-Bold"/>
              </a:rPr>
              <a:t>VALIDACIONES A REFORZAR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586662"/>
            <a:ext cx="727758" cy="2595747"/>
            <a:chOff x="0" y="0"/>
            <a:chExt cx="220467" cy="78635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20467" cy="786357"/>
            </a:xfrm>
            <a:custGeom>
              <a:avLst/>
              <a:gdLst/>
              <a:ahLst/>
              <a:cxnLst/>
              <a:rect l="l" t="t" r="r" b="b"/>
              <a:pathLst>
                <a:path w="220467" h="786357">
                  <a:moveTo>
                    <a:pt x="0" y="0"/>
                  </a:moveTo>
                  <a:lnTo>
                    <a:pt x="220467" y="0"/>
                  </a:lnTo>
                  <a:lnTo>
                    <a:pt x="220467" y="786357"/>
                  </a:lnTo>
                  <a:lnTo>
                    <a:pt x="0" y="786357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220467" cy="82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92033" y="586662"/>
            <a:ext cx="297803" cy="2595747"/>
            <a:chOff x="0" y="0"/>
            <a:chExt cx="90217" cy="7863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90217" cy="786357"/>
            </a:xfrm>
            <a:custGeom>
              <a:avLst/>
              <a:gdLst/>
              <a:ahLst/>
              <a:cxnLst/>
              <a:rect l="l" t="t" r="r" b="b"/>
              <a:pathLst>
                <a:path w="90217" h="786357">
                  <a:moveTo>
                    <a:pt x="0" y="0"/>
                  </a:moveTo>
                  <a:lnTo>
                    <a:pt x="90217" y="0"/>
                  </a:lnTo>
                  <a:lnTo>
                    <a:pt x="90217" y="786357"/>
                  </a:lnTo>
                  <a:lnTo>
                    <a:pt x="0" y="786357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90217" cy="82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531542" y="586662"/>
            <a:ext cx="727758" cy="2595747"/>
            <a:chOff x="0" y="0"/>
            <a:chExt cx="220467" cy="786357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20467" cy="786357"/>
            </a:xfrm>
            <a:custGeom>
              <a:avLst/>
              <a:gdLst/>
              <a:ahLst/>
              <a:cxnLst/>
              <a:rect l="l" t="t" r="r" b="b"/>
              <a:pathLst>
                <a:path w="220467" h="786357">
                  <a:moveTo>
                    <a:pt x="0" y="0"/>
                  </a:moveTo>
                  <a:lnTo>
                    <a:pt x="220467" y="0"/>
                  </a:lnTo>
                  <a:lnTo>
                    <a:pt x="220467" y="786357"/>
                  </a:lnTo>
                  <a:lnTo>
                    <a:pt x="0" y="786357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220467" cy="82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7497425" y="586662"/>
            <a:ext cx="297803" cy="2595747"/>
            <a:chOff x="0" y="0"/>
            <a:chExt cx="90217" cy="78635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90217" cy="786357"/>
            </a:xfrm>
            <a:custGeom>
              <a:avLst/>
              <a:gdLst/>
              <a:ahLst/>
              <a:cxnLst/>
              <a:rect l="l" t="t" r="r" b="b"/>
              <a:pathLst>
                <a:path w="90217" h="786357">
                  <a:moveTo>
                    <a:pt x="0" y="0"/>
                  </a:moveTo>
                  <a:lnTo>
                    <a:pt x="90217" y="0"/>
                  </a:lnTo>
                  <a:lnTo>
                    <a:pt x="90217" y="786357"/>
                  </a:lnTo>
                  <a:lnTo>
                    <a:pt x="0" y="786357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90217" cy="8244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7" y="4742345"/>
            <a:ext cx="7304263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cobertura es igual a fallecimiento [01], la fecha de ocurrencia del siniestro es igual al año de reporte del ejercicio, el estatus de siniestro es </a:t>
            </a:r>
            <a:r>
              <a:rPr lang="es-MX" dirty="0">
                <a:sym typeface="Open Sans 1"/>
              </a:rPr>
              <a:t>igual a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pagado total [2] y la moneda es nacional entonces el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Monto pagado del siniestro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ser igual a la Suma Asegurada.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36938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3048000" y="931893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Monto Pagado del Siniestro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300500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3159051" y="4690664"/>
            <a:ext cx="545154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moneda es igual a nacional [10] y la Suma Asegurada es mayor a cero entonces el </a:t>
            </a:r>
            <a:r>
              <a:rPr lang="es-MX" b="1" dirty="0">
                <a:solidFill>
                  <a:srgbClr val="B56E46"/>
                </a:solidFill>
                <a:sym typeface="Open Sans 1"/>
              </a:rPr>
              <a:t>monto reclamado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ser menor o igual a la Suma Asegurada.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41240" y="3793569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3200400" y="610250"/>
            <a:ext cx="121920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5193805" y="864938"/>
            <a:ext cx="107003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Monto Reclamado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59F4B90-09BF-6CC4-7327-887E8144F5AB}"/>
              </a:ext>
            </a:extLst>
          </p:cNvPr>
          <p:cNvGrpSpPr/>
          <p:nvPr/>
        </p:nvGrpSpPr>
        <p:grpSpPr>
          <a:xfrm>
            <a:off x="2514600" y="3235146"/>
            <a:ext cx="4349296" cy="5814277"/>
            <a:chOff x="0" y="1"/>
            <a:chExt cx="5799062" cy="775236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C12A0A8-E468-7CD5-7863-A19356953F21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B12A76F9-9249-A50B-D836-32B0C64B06CD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59E50D20-8276-6F71-701D-9FA9766DBE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D879941-3B26-EAB9-6434-4C2277B9509F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99122A1A-A1E8-AB4F-47E9-E7AFE7C5B827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494D6D7D-5958-C71A-F889-32E292B91A5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B41FE9E-0901-15ED-02F2-AA540A6B501D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DF60A03F-2663-CE82-DE0D-BECA43158793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1D38D67E-9813-5A9D-22BB-A9BB7118F12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CEE0829D-882A-38CF-3051-D3F86C3C3156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BAF89BC7-669F-B5E4-EE3B-ED4EFEB296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00EA4501-F3C5-2EB5-F509-9FDFC81CDD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5">
            <a:extLst>
              <a:ext uri="{FF2B5EF4-FFF2-40B4-BE49-F238E27FC236}">
                <a16:creationId xmlns:a16="http://schemas.microsoft.com/office/drawing/2014/main" id="{8CFBE365-2C9D-8FB2-3B23-3BECD32ED627}"/>
              </a:ext>
            </a:extLst>
          </p:cNvPr>
          <p:cNvSpPr txBox="1"/>
          <p:nvPr/>
        </p:nvSpPr>
        <p:spPr>
          <a:xfrm>
            <a:off x="10883259" y="4784408"/>
            <a:ext cx="6097527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moneda es igual a nacional [10], el estatus del siniestro es igual a Cancelado o Rechazado [3] y la fecha de contabilización del siniestro es igual al año de reporte del ejercicio entonces el </a:t>
            </a:r>
            <a:r>
              <a:rPr lang="es-MX" b="1" dirty="0">
                <a:solidFill>
                  <a:srgbClr val="B56E46"/>
                </a:solidFill>
                <a:sym typeface="Open Sans 1"/>
              </a:rPr>
              <a:t>monto reclamado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ser igual a cero.</a:t>
            </a:r>
          </a:p>
        </p:txBody>
      </p:sp>
      <p:sp>
        <p:nvSpPr>
          <p:cNvPr id="19" name="TextBox 16">
            <a:extLst>
              <a:ext uri="{FF2B5EF4-FFF2-40B4-BE49-F238E27FC236}">
                <a16:creationId xmlns:a16="http://schemas.microsoft.com/office/drawing/2014/main" id="{3B40C86C-FA46-863E-9A65-B7185278C1EC}"/>
              </a:ext>
            </a:extLst>
          </p:cNvPr>
          <p:cNvSpPr txBox="1"/>
          <p:nvPr/>
        </p:nvSpPr>
        <p:spPr>
          <a:xfrm>
            <a:off x="13665448" y="3887313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grpSp>
        <p:nvGrpSpPr>
          <p:cNvPr id="20" name="Group 2">
            <a:extLst>
              <a:ext uri="{FF2B5EF4-FFF2-40B4-BE49-F238E27FC236}">
                <a16:creationId xmlns:a16="http://schemas.microsoft.com/office/drawing/2014/main" id="{994D1D4A-F010-41C0-BFE1-249255590367}"/>
              </a:ext>
            </a:extLst>
          </p:cNvPr>
          <p:cNvGrpSpPr/>
          <p:nvPr/>
        </p:nvGrpSpPr>
        <p:grpSpPr>
          <a:xfrm>
            <a:off x="10238808" y="3328890"/>
            <a:ext cx="4349296" cy="5814277"/>
            <a:chOff x="0" y="1"/>
            <a:chExt cx="5799062" cy="7752369"/>
          </a:xfrm>
        </p:grpSpPr>
        <p:grpSp>
          <p:nvGrpSpPr>
            <p:cNvPr id="21" name="Group 3">
              <a:extLst>
                <a:ext uri="{FF2B5EF4-FFF2-40B4-BE49-F238E27FC236}">
                  <a16:creationId xmlns:a16="http://schemas.microsoft.com/office/drawing/2014/main" id="{6937BEEC-3E81-278B-D492-224E033CE28B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1F5CEA77-A3F7-1CBD-22E2-A7E4ABB2466B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5">
                <a:extLst>
                  <a:ext uri="{FF2B5EF4-FFF2-40B4-BE49-F238E27FC236}">
                    <a16:creationId xmlns:a16="http://schemas.microsoft.com/office/drawing/2014/main" id="{15E2192A-D2BD-62AE-B0AE-293F9348192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6">
              <a:extLst>
                <a:ext uri="{FF2B5EF4-FFF2-40B4-BE49-F238E27FC236}">
                  <a16:creationId xmlns:a16="http://schemas.microsoft.com/office/drawing/2014/main" id="{DFCD882F-6F92-78D5-F6AB-4F0616B3CB0E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1" name="Freeform 7">
                <a:extLst>
                  <a:ext uri="{FF2B5EF4-FFF2-40B4-BE49-F238E27FC236}">
                    <a16:creationId xmlns:a16="http://schemas.microsoft.com/office/drawing/2014/main" id="{D6B9D671-72E5-0A93-6439-42EB895B4886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8">
                <a:extLst>
                  <a:ext uri="{FF2B5EF4-FFF2-40B4-BE49-F238E27FC236}">
                    <a16:creationId xmlns:a16="http://schemas.microsoft.com/office/drawing/2014/main" id="{DD1D3562-9C5A-C737-2E18-06070368BDC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4622DABA-AED1-CD74-2769-DCB67681490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8B82EE5D-F4CB-1120-FE78-F11B4C9FFA66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0" name="TextBox 12">
                <a:extLst>
                  <a:ext uri="{FF2B5EF4-FFF2-40B4-BE49-F238E27FC236}">
                    <a16:creationId xmlns:a16="http://schemas.microsoft.com/office/drawing/2014/main" id="{B96C8F71-3B68-D6DA-4FCD-D15C11ABC50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13">
              <a:extLst>
                <a:ext uri="{FF2B5EF4-FFF2-40B4-BE49-F238E27FC236}">
                  <a16:creationId xmlns:a16="http://schemas.microsoft.com/office/drawing/2014/main" id="{8976544D-081E-E3F9-50B5-C9E87AE310D5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27" name="Freeform 14">
                <a:extLst>
                  <a:ext uri="{FF2B5EF4-FFF2-40B4-BE49-F238E27FC236}">
                    <a16:creationId xmlns:a16="http://schemas.microsoft.com/office/drawing/2014/main" id="{8D71BF01-6290-37CA-25AC-860B85B5A358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15">
                <a:extLst>
                  <a:ext uri="{FF2B5EF4-FFF2-40B4-BE49-F238E27FC236}">
                    <a16:creationId xmlns:a16="http://schemas.microsoft.com/office/drawing/2014/main" id="{61D82AB0-34FE-41E5-ED3F-0A0CB7AC9C4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21299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6"/>
          <p:cNvSpPr txBox="1"/>
          <p:nvPr/>
        </p:nvSpPr>
        <p:spPr>
          <a:xfrm>
            <a:off x="4876800" y="4053472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524000" y="610250"/>
            <a:ext cx="150876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1606275" y="921360"/>
            <a:ext cx="15157725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Revisión con el Ejercicio Anterior 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59F4B90-09BF-6CC4-7327-887E8144F5AB}"/>
              </a:ext>
            </a:extLst>
          </p:cNvPr>
          <p:cNvGrpSpPr/>
          <p:nvPr/>
        </p:nvGrpSpPr>
        <p:grpSpPr>
          <a:xfrm>
            <a:off x="1295400" y="3441173"/>
            <a:ext cx="4349296" cy="5814277"/>
            <a:chOff x="0" y="1"/>
            <a:chExt cx="5799062" cy="775236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AC12A0A8-E468-7CD5-7863-A19356953F21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B12A76F9-9249-A50B-D836-32B0C64B06CD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59E50D20-8276-6F71-701D-9FA9766DBE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9D879941-3B26-EAB9-6434-4C2277B9509F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99122A1A-A1E8-AB4F-47E9-E7AFE7C5B827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494D6D7D-5958-C71A-F889-32E292B91A5E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B41FE9E-0901-15ED-02F2-AA540A6B501D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DF60A03F-2663-CE82-DE0D-BECA43158793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1D38D67E-9813-5A9D-22BB-A9BB7118F12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CEE0829D-882A-38CF-3051-D3F86C3C3156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BAF89BC7-669F-B5E4-EE3B-ED4EFEB296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00EA4501-F3C5-2EB5-F509-9FDFC81CDD3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21">
            <a:extLst>
              <a:ext uri="{FF2B5EF4-FFF2-40B4-BE49-F238E27FC236}">
                <a16:creationId xmlns:a16="http://schemas.microsoft.com/office/drawing/2014/main" id="{66A66C5D-A83D-6DDC-DD9F-8904BBA7E629}"/>
              </a:ext>
            </a:extLst>
          </p:cNvPr>
          <p:cNvGrpSpPr/>
          <p:nvPr/>
        </p:nvGrpSpPr>
        <p:grpSpPr>
          <a:xfrm>
            <a:off x="10365968" y="3441173"/>
            <a:ext cx="4349296" cy="5814277"/>
            <a:chOff x="0" y="1"/>
            <a:chExt cx="5799062" cy="7752369"/>
          </a:xfrm>
        </p:grpSpPr>
        <p:grpSp>
          <p:nvGrpSpPr>
            <p:cNvPr id="19" name="Group 22">
              <a:extLst>
                <a:ext uri="{FF2B5EF4-FFF2-40B4-BE49-F238E27FC236}">
                  <a16:creationId xmlns:a16="http://schemas.microsoft.com/office/drawing/2014/main" id="{362ED875-9A10-3003-0E35-3AD9B5D328C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45" name="Freeform 23">
                <a:extLst>
                  <a:ext uri="{FF2B5EF4-FFF2-40B4-BE49-F238E27FC236}">
                    <a16:creationId xmlns:a16="http://schemas.microsoft.com/office/drawing/2014/main" id="{EC0A9DD8-400A-CB76-229D-944CC66B8990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" name="TextBox 24">
                <a:extLst>
                  <a:ext uri="{FF2B5EF4-FFF2-40B4-BE49-F238E27FC236}">
                    <a16:creationId xmlns:a16="http://schemas.microsoft.com/office/drawing/2014/main" id="{0B5A6FBF-46E9-7CEE-972E-2C5E7201516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5">
              <a:extLst>
                <a:ext uri="{FF2B5EF4-FFF2-40B4-BE49-F238E27FC236}">
                  <a16:creationId xmlns:a16="http://schemas.microsoft.com/office/drawing/2014/main" id="{7CC7FF2F-087C-8A57-3773-AC51C124549C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43" name="Freeform 26">
                <a:extLst>
                  <a:ext uri="{FF2B5EF4-FFF2-40B4-BE49-F238E27FC236}">
                    <a16:creationId xmlns:a16="http://schemas.microsoft.com/office/drawing/2014/main" id="{41DDCE96-8D58-3859-CD69-3C7B6E80E8D7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" name="TextBox 27">
                <a:extLst>
                  <a:ext uri="{FF2B5EF4-FFF2-40B4-BE49-F238E27FC236}">
                    <a16:creationId xmlns:a16="http://schemas.microsoft.com/office/drawing/2014/main" id="{67B69155-4B6D-B79E-4FED-00F35F9770A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2A803AE3-31A7-B881-6F10-94B5E9E6DB87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41" name="Freeform 30">
                <a:extLst>
                  <a:ext uri="{FF2B5EF4-FFF2-40B4-BE49-F238E27FC236}">
                    <a16:creationId xmlns:a16="http://schemas.microsoft.com/office/drawing/2014/main" id="{4EB8A3BA-BD9C-A3C7-BADA-E55896ABF23B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TextBox 31">
                <a:extLst>
                  <a:ext uri="{FF2B5EF4-FFF2-40B4-BE49-F238E27FC236}">
                    <a16:creationId xmlns:a16="http://schemas.microsoft.com/office/drawing/2014/main" id="{06059C3E-DB2C-87E0-7E91-5541474208E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32">
              <a:extLst>
                <a:ext uri="{FF2B5EF4-FFF2-40B4-BE49-F238E27FC236}">
                  <a16:creationId xmlns:a16="http://schemas.microsoft.com/office/drawing/2014/main" id="{542EA96B-E11A-2AE0-E720-B1652FF16384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6B795285-BDE5-C3E9-E3CB-E526FACF5AE1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0" name="TextBox 34">
                <a:extLst>
                  <a:ext uri="{FF2B5EF4-FFF2-40B4-BE49-F238E27FC236}">
                    <a16:creationId xmlns:a16="http://schemas.microsoft.com/office/drawing/2014/main" id="{F31F8E8C-4261-ABD6-3287-AFA5BEB63CE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7" name="TextBox 36">
            <a:extLst>
              <a:ext uri="{FF2B5EF4-FFF2-40B4-BE49-F238E27FC236}">
                <a16:creationId xmlns:a16="http://schemas.microsoft.com/office/drawing/2014/main" id="{6D1AE5AC-DB86-8FC6-5F90-D26E5EAEAE8C}"/>
              </a:ext>
            </a:extLst>
          </p:cNvPr>
          <p:cNvSpPr txBox="1"/>
          <p:nvPr/>
        </p:nvSpPr>
        <p:spPr>
          <a:xfrm>
            <a:off x="13304379" y="3934386"/>
            <a:ext cx="368822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49" name="TextBox 15">
            <a:extLst>
              <a:ext uri="{FF2B5EF4-FFF2-40B4-BE49-F238E27FC236}">
                <a16:creationId xmlns:a16="http://schemas.microsoft.com/office/drawing/2014/main" id="{F4A301C8-A286-030A-AF6D-8D13D0B79F44}"/>
              </a:ext>
            </a:extLst>
          </p:cNvPr>
          <p:cNvSpPr txBox="1"/>
          <p:nvPr/>
        </p:nvSpPr>
        <p:spPr>
          <a:xfrm>
            <a:off x="1939852" y="4896691"/>
            <a:ext cx="6399497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fecha de emisión y la fecha de inicio de vigencia del registro corresponden al ejercicio del año anterior, entonces dicho registro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estar reportado en la tabla de Datos Generales del ejercicio anterior.</a:t>
            </a: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53592713-39B5-2C13-8B2B-E5565E847787}"/>
              </a:ext>
            </a:extLst>
          </p:cNvPr>
          <p:cNvSpPr txBox="1"/>
          <p:nvPr/>
        </p:nvSpPr>
        <p:spPr>
          <a:xfrm>
            <a:off x="11229571" y="4896691"/>
            <a:ext cx="6399497" cy="44319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/>
              <a:t>Si existe un registro en la tabla de siniestros a nivel póliza, certificado, cobertura y número de siniestro, cuya fecha de contabilización del siniestro corresponda al año anterior, entonces dicho registro </a:t>
            </a:r>
            <a:r>
              <a:rPr lang="es-MX" u="sng" dirty="0"/>
              <a:t>debe</a:t>
            </a:r>
            <a:r>
              <a:rPr lang="es-MX" dirty="0"/>
              <a:t> estar reportado en el ejercicio anterior.</a:t>
            </a:r>
            <a:endParaRPr lang="es-MX" dirty="0">
              <a:sym typeface="Open Sans 1"/>
            </a:endParaRPr>
          </a:p>
        </p:txBody>
      </p:sp>
    </p:spTree>
    <p:extLst>
      <p:ext uri="{BB962C8B-B14F-4D97-AF65-F5344CB8AC3E}">
        <p14:creationId xmlns:p14="http://schemas.microsoft.com/office/powerpoint/2010/main" val="2398027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7" y="4742345"/>
            <a:ext cx="64456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póliza y certificado están reportadas en la </a:t>
            </a:r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tabla de Emisión 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entonces el registro debe estar también reportado en la </a:t>
            </a:r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tabla de Datos Generales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36938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3048000" y="931893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Validación de consistencia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2435871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7" y="4742345"/>
            <a:ext cx="644561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La póliza y certificado que están reportados con estatus igual a vigor [1] en el ejercicio anterior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deben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estar reportados en el ejercicio actual.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36938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3048000" y="931893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Validación de consistencia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117266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" y="-16329"/>
            <a:ext cx="3657600" cy="3657600"/>
            <a:chOff x="0" y="0"/>
            <a:chExt cx="1037210" cy="10372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630400" y="16640"/>
            <a:ext cx="3657600" cy="3657600"/>
            <a:chOff x="0" y="0"/>
            <a:chExt cx="1037210" cy="103721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315200" y="16640"/>
            <a:ext cx="3657600" cy="3657600"/>
            <a:chOff x="0" y="0"/>
            <a:chExt cx="1037210" cy="10372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657600" y="0"/>
            <a:ext cx="3657600" cy="3657600"/>
            <a:chOff x="0" y="0"/>
            <a:chExt cx="1037210" cy="103721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972800" y="0"/>
            <a:ext cx="3657600" cy="3657600"/>
            <a:chOff x="0" y="0"/>
            <a:chExt cx="1037210" cy="103721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37210" cy="1037210"/>
            </a:xfrm>
            <a:custGeom>
              <a:avLst/>
              <a:gdLst/>
              <a:ahLst/>
              <a:cxnLst/>
              <a:rect l="l" t="t" r="r" b="b"/>
              <a:pathLst>
                <a:path w="1037210" h="1037210">
                  <a:moveTo>
                    <a:pt x="0" y="0"/>
                  </a:moveTo>
                  <a:lnTo>
                    <a:pt x="1037210" y="0"/>
                  </a:lnTo>
                  <a:lnTo>
                    <a:pt x="1037210" y="1037210"/>
                  </a:lnTo>
                  <a:lnTo>
                    <a:pt x="0" y="1037210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037210" cy="10753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994050" y="860974"/>
            <a:ext cx="1669499" cy="1935651"/>
          </a:xfrm>
          <a:custGeom>
            <a:avLst/>
            <a:gdLst/>
            <a:ahLst/>
            <a:cxnLst/>
            <a:rect l="l" t="t" r="r" b="b"/>
            <a:pathLst>
              <a:path w="1669499" h="1935651">
                <a:moveTo>
                  <a:pt x="0" y="0"/>
                </a:moveTo>
                <a:lnTo>
                  <a:pt x="1669500" y="0"/>
                </a:lnTo>
                <a:lnTo>
                  <a:pt x="1669500" y="1935652"/>
                </a:lnTo>
                <a:lnTo>
                  <a:pt x="0" y="19356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Freeform 18"/>
          <p:cNvSpPr/>
          <p:nvPr/>
        </p:nvSpPr>
        <p:spPr>
          <a:xfrm>
            <a:off x="4767790" y="860974"/>
            <a:ext cx="1437221" cy="1935651"/>
          </a:xfrm>
          <a:custGeom>
            <a:avLst/>
            <a:gdLst/>
            <a:ahLst/>
            <a:cxnLst/>
            <a:rect l="l" t="t" r="r" b="b"/>
            <a:pathLst>
              <a:path w="1437221" h="1935651">
                <a:moveTo>
                  <a:pt x="0" y="0"/>
                </a:moveTo>
                <a:lnTo>
                  <a:pt x="1437220" y="0"/>
                </a:lnTo>
                <a:lnTo>
                  <a:pt x="1437220" y="1935652"/>
                </a:lnTo>
                <a:lnTo>
                  <a:pt x="0" y="19356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9" name="Freeform 19"/>
          <p:cNvSpPr/>
          <p:nvPr/>
        </p:nvSpPr>
        <p:spPr>
          <a:xfrm>
            <a:off x="15314492" y="869577"/>
            <a:ext cx="2289416" cy="1951727"/>
          </a:xfrm>
          <a:custGeom>
            <a:avLst/>
            <a:gdLst/>
            <a:ahLst/>
            <a:cxnLst/>
            <a:rect l="l" t="t" r="r" b="b"/>
            <a:pathLst>
              <a:path w="2289416" h="1951727">
                <a:moveTo>
                  <a:pt x="0" y="0"/>
                </a:moveTo>
                <a:lnTo>
                  <a:pt x="2289416" y="0"/>
                </a:lnTo>
                <a:lnTo>
                  <a:pt x="2289416" y="1951727"/>
                </a:lnTo>
                <a:lnTo>
                  <a:pt x="0" y="19517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20" name="Freeform 20"/>
          <p:cNvSpPr/>
          <p:nvPr/>
        </p:nvSpPr>
        <p:spPr>
          <a:xfrm>
            <a:off x="11729841" y="1125458"/>
            <a:ext cx="2143518" cy="1406684"/>
          </a:xfrm>
          <a:custGeom>
            <a:avLst/>
            <a:gdLst/>
            <a:ahLst/>
            <a:cxnLst/>
            <a:rect l="l" t="t" r="r" b="b"/>
            <a:pathLst>
              <a:path w="2143518" h="1406684">
                <a:moveTo>
                  <a:pt x="0" y="0"/>
                </a:moveTo>
                <a:lnTo>
                  <a:pt x="2143518" y="0"/>
                </a:lnTo>
                <a:lnTo>
                  <a:pt x="2143518" y="1406684"/>
                </a:lnTo>
                <a:lnTo>
                  <a:pt x="0" y="14066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grpSp>
        <p:nvGrpSpPr>
          <p:cNvPr id="21" name="Group 21"/>
          <p:cNvGrpSpPr/>
          <p:nvPr/>
        </p:nvGrpSpPr>
        <p:grpSpPr>
          <a:xfrm>
            <a:off x="6866039" y="9888235"/>
            <a:ext cx="2317714" cy="383188"/>
            <a:chOff x="0" y="0"/>
            <a:chExt cx="702130" cy="1160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1498534" y="9888235"/>
            <a:ext cx="2317714" cy="383188"/>
            <a:chOff x="0" y="0"/>
            <a:chExt cx="702130" cy="11608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230610" y="9888235"/>
            <a:ext cx="2317714" cy="383188"/>
            <a:chOff x="0" y="0"/>
            <a:chExt cx="702130" cy="11608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131029" y="9888235"/>
            <a:ext cx="2317714" cy="383188"/>
            <a:chOff x="0" y="0"/>
            <a:chExt cx="702130" cy="116083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212430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9183753" y="9888235"/>
            <a:ext cx="2317714" cy="383188"/>
            <a:chOff x="0" y="0"/>
            <a:chExt cx="702130" cy="116083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-84171" y="9888235"/>
            <a:ext cx="2317714" cy="383188"/>
            <a:chOff x="0" y="0"/>
            <a:chExt cx="702130" cy="116083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3816248" y="9888235"/>
            <a:ext cx="2317714" cy="383188"/>
            <a:chOff x="0" y="0"/>
            <a:chExt cx="702130" cy="116083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548324" y="9888235"/>
            <a:ext cx="2317714" cy="383188"/>
            <a:chOff x="0" y="0"/>
            <a:chExt cx="702130" cy="116083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02130" cy="116083"/>
            </a:xfrm>
            <a:custGeom>
              <a:avLst/>
              <a:gdLst/>
              <a:ahLst/>
              <a:cxnLst/>
              <a:rect l="l" t="t" r="r" b="b"/>
              <a:pathLst>
                <a:path w="702130" h="116083">
                  <a:moveTo>
                    <a:pt x="0" y="0"/>
                  </a:moveTo>
                  <a:lnTo>
                    <a:pt x="702130" y="0"/>
                  </a:lnTo>
                  <a:lnTo>
                    <a:pt x="702130" y="116083"/>
                  </a:lnTo>
                  <a:lnTo>
                    <a:pt x="0" y="116083"/>
                  </a:lnTo>
                  <a:close/>
                </a:path>
              </a:pathLst>
            </a:custGeom>
            <a:solidFill>
              <a:srgbClr val="FDEFC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38100"/>
              <a:ext cx="702130" cy="1541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8526724" y="1262348"/>
            <a:ext cx="1234553" cy="1419026"/>
          </a:xfrm>
          <a:custGeom>
            <a:avLst/>
            <a:gdLst/>
            <a:ahLst/>
            <a:cxnLst/>
            <a:rect l="l" t="t" r="r" b="b"/>
            <a:pathLst>
              <a:path w="1234553" h="1419026">
                <a:moveTo>
                  <a:pt x="0" y="0"/>
                </a:moveTo>
                <a:lnTo>
                  <a:pt x="1234552" y="0"/>
                </a:lnTo>
                <a:lnTo>
                  <a:pt x="1234552" y="1419026"/>
                </a:lnTo>
                <a:lnTo>
                  <a:pt x="0" y="14190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6" name="Freeform 46"/>
          <p:cNvSpPr/>
          <p:nvPr/>
        </p:nvSpPr>
        <p:spPr>
          <a:xfrm>
            <a:off x="14380214" y="5638754"/>
            <a:ext cx="500372" cy="500372"/>
          </a:xfrm>
          <a:custGeom>
            <a:avLst/>
            <a:gdLst/>
            <a:ahLst/>
            <a:cxnLst/>
            <a:rect l="l" t="t" r="r" b="b"/>
            <a:pathLst>
              <a:path w="500372" h="500372">
                <a:moveTo>
                  <a:pt x="0" y="0"/>
                </a:moveTo>
                <a:lnTo>
                  <a:pt x="500372" y="0"/>
                </a:lnTo>
                <a:lnTo>
                  <a:pt x="500372" y="500373"/>
                </a:lnTo>
                <a:lnTo>
                  <a:pt x="0" y="50037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7" name="Freeform 47"/>
          <p:cNvSpPr/>
          <p:nvPr/>
        </p:nvSpPr>
        <p:spPr>
          <a:xfrm>
            <a:off x="14372092" y="4744212"/>
            <a:ext cx="508495" cy="508495"/>
          </a:xfrm>
          <a:custGeom>
            <a:avLst/>
            <a:gdLst/>
            <a:ahLst/>
            <a:cxnLst/>
            <a:rect l="l" t="t" r="r" b="b"/>
            <a:pathLst>
              <a:path w="508495" h="508495">
                <a:moveTo>
                  <a:pt x="0" y="0"/>
                </a:moveTo>
                <a:lnTo>
                  <a:pt x="508494" y="0"/>
                </a:lnTo>
                <a:lnTo>
                  <a:pt x="508494" y="508495"/>
                </a:lnTo>
                <a:lnTo>
                  <a:pt x="0" y="5084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8" name="Freeform 48"/>
          <p:cNvSpPr/>
          <p:nvPr/>
        </p:nvSpPr>
        <p:spPr>
          <a:xfrm>
            <a:off x="14481397" y="6669930"/>
            <a:ext cx="474658" cy="474658"/>
          </a:xfrm>
          <a:custGeom>
            <a:avLst/>
            <a:gdLst/>
            <a:ahLst/>
            <a:cxnLst/>
            <a:rect l="l" t="t" r="r" b="b"/>
            <a:pathLst>
              <a:path w="474658" h="474658">
                <a:moveTo>
                  <a:pt x="0" y="0"/>
                </a:moveTo>
                <a:lnTo>
                  <a:pt x="474658" y="0"/>
                </a:lnTo>
                <a:lnTo>
                  <a:pt x="474658" y="474657"/>
                </a:lnTo>
                <a:lnTo>
                  <a:pt x="0" y="47465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0000"/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49" name="Freeform 49"/>
          <p:cNvSpPr/>
          <p:nvPr/>
        </p:nvSpPr>
        <p:spPr>
          <a:xfrm>
            <a:off x="14535170" y="7887221"/>
            <a:ext cx="439935" cy="439935"/>
          </a:xfrm>
          <a:custGeom>
            <a:avLst/>
            <a:gdLst/>
            <a:ahLst/>
            <a:cxnLst/>
            <a:rect l="l" t="t" r="r" b="b"/>
            <a:pathLst>
              <a:path w="439935" h="439935">
                <a:moveTo>
                  <a:pt x="0" y="0"/>
                </a:moveTo>
                <a:lnTo>
                  <a:pt x="439935" y="0"/>
                </a:lnTo>
                <a:lnTo>
                  <a:pt x="439935" y="439935"/>
                </a:lnTo>
                <a:lnTo>
                  <a:pt x="0" y="43993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0" name="TextBox 50"/>
          <p:cNvSpPr txBox="1"/>
          <p:nvPr/>
        </p:nvSpPr>
        <p:spPr>
          <a:xfrm>
            <a:off x="5193021" y="5709871"/>
            <a:ext cx="8542495" cy="1141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10"/>
              </a:lnSpc>
            </a:pPr>
            <a:r>
              <a:rPr lang="en-US" sz="9000" spc="630">
                <a:latin typeface="Gasoek One"/>
                <a:ea typeface="Gasoek One"/>
                <a:cs typeface="Gasoek One"/>
                <a:sym typeface="Gasoek One"/>
              </a:rPr>
              <a:t>GRACIAS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7101011" y="7288801"/>
            <a:ext cx="4815970" cy="81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400" b="1">
                <a:latin typeface="Open Sans 2 Bold"/>
                <a:ea typeface="Open Sans 2 Bold"/>
                <a:cs typeface="Open Sans 2 Bold"/>
                <a:sym typeface="Open Sans 2 Bold"/>
              </a:rPr>
              <a:t>Cualquier duda, pregúntanosla ahora que estas a tiempo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081230" y="4744212"/>
            <a:ext cx="2522678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400" u="none" strike="noStrike">
                <a:latin typeface="Open Sans 2"/>
                <a:ea typeface="Open Sans 2"/>
                <a:cs typeface="Open Sans 2"/>
                <a:sym typeface="Open Sans 2"/>
              </a:rPr>
              <a:t>@CNSF_gob_mx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5081230" y="5670247"/>
            <a:ext cx="2522678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400" u="none" strike="noStrike">
                <a:latin typeface="Open Sans 2"/>
                <a:ea typeface="Open Sans 2"/>
                <a:cs typeface="Open Sans 2"/>
                <a:sym typeface="Open Sans 2"/>
              </a:rPr>
              <a:t>@CNSF_gob_mx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5131186" y="7888495"/>
            <a:ext cx="2522678" cy="399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400">
                <a:latin typeface="Open Sans 2"/>
                <a:ea typeface="Open Sans 2"/>
                <a:cs typeface="Open Sans 2"/>
                <a:sym typeface="Open Sans 2"/>
              </a:rPr>
              <a:t>@CNSF.gob.mx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5314492" y="6631830"/>
            <a:ext cx="3040943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80"/>
              </a:lnSpc>
              <a:spcBef>
                <a:spcPct val="0"/>
              </a:spcBef>
            </a:pPr>
            <a:r>
              <a:rPr lang="en-US" sz="2000" u="none" strike="noStrike">
                <a:latin typeface="Open Sans 2"/>
                <a:ea typeface="Open Sans 2"/>
                <a:cs typeface="Open Sans 2"/>
                <a:sym typeface="Open Sans 2"/>
              </a:rPr>
              <a:t>Comisión Nacional</a:t>
            </a:r>
          </a:p>
          <a:p>
            <a:pPr marL="0" lvl="0" indent="0" algn="just">
              <a:lnSpc>
                <a:spcPts val="2780"/>
              </a:lnSpc>
              <a:spcBef>
                <a:spcPct val="0"/>
              </a:spcBef>
            </a:pPr>
            <a:r>
              <a:rPr lang="en-US" sz="2000" u="none" strike="noStrike">
                <a:latin typeface="Open Sans 2"/>
                <a:ea typeface="Open Sans 2"/>
                <a:cs typeface="Open Sans 2"/>
                <a:sym typeface="Open Sans 2"/>
              </a:rPr>
              <a:t>de Seguros y Fianzas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028700" y="5803216"/>
            <a:ext cx="3146114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80"/>
              </a:lnSpc>
              <a:spcBef>
                <a:spcPct val="0"/>
              </a:spcBef>
            </a:pPr>
            <a:r>
              <a:rPr lang="en-US" sz="2000" u="none" strike="noStrike">
                <a:latin typeface="Open Sans 2"/>
                <a:ea typeface="Open Sans 2"/>
                <a:cs typeface="Open Sans 2"/>
                <a:sym typeface="Open Sans 2"/>
              </a:rPr>
              <a:t>Ricardo Sevilla</a:t>
            </a:r>
          </a:p>
          <a:p>
            <a:pPr marL="0" lvl="0" indent="0" algn="just">
              <a:lnSpc>
                <a:spcPts val="2780"/>
              </a:lnSpc>
              <a:spcBef>
                <a:spcPct val="0"/>
              </a:spcBef>
            </a:pPr>
            <a:r>
              <a:rPr lang="en-US" sz="2000" u="none" strike="noStrike">
                <a:latin typeface="Open Sans 2"/>
                <a:ea typeface="Open Sans 2"/>
                <a:cs typeface="Open Sans 2"/>
                <a:sym typeface="Open Sans 2"/>
              </a:rPr>
              <a:t>RSevilla@cnsf.gob.mx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994050" y="7079124"/>
            <a:ext cx="3554274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80"/>
              </a:lnSpc>
            </a:pPr>
            <a:r>
              <a:rPr lang="en-US" sz="2000">
                <a:latin typeface="Open Sans 2"/>
                <a:ea typeface="Open Sans 2"/>
                <a:cs typeface="Open Sans 2"/>
                <a:sym typeface="Open Sans 2"/>
              </a:rPr>
              <a:t>Aldo Hernandez</a:t>
            </a:r>
          </a:p>
          <a:p>
            <a:pPr marL="0" lvl="0" indent="0" algn="just">
              <a:lnSpc>
                <a:spcPts val="2780"/>
              </a:lnSpc>
              <a:spcBef>
                <a:spcPct val="0"/>
              </a:spcBef>
            </a:pPr>
            <a:r>
              <a:rPr lang="en-US" sz="2000">
                <a:latin typeface="Open Sans 2"/>
                <a:ea typeface="Open Sans 2"/>
                <a:cs typeface="Open Sans 2"/>
                <a:sym typeface="Open Sans 2"/>
              </a:rPr>
              <a:t>ARHernandez@cnsf.gob.mx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028700" y="8249683"/>
            <a:ext cx="3554274" cy="69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780"/>
              </a:lnSpc>
              <a:spcBef>
                <a:spcPct val="0"/>
              </a:spcBef>
            </a:pPr>
            <a:r>
              <a:rPr lang="en-US" sz="2000">
                <a:latin typeface="Open Sans 2"/>
                <a:ea typeface="Open Sans 2"/>
                <a:cs typeface="Open Sans 2"/>
                <a:sym typeface="Open Sans 2"/>
              </a:rPr>
              <a:t>Karina Luna            KLuna@cnsf.gob.mx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028700" y="4315968"/>
            <a:ext cx="3146114" cy="818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36"/>
              </a:lnSpc>
            </a:pPr>
            <a:r>
              <a:rPr lang="en-US" sz="2400" b="1">
                <a:latin typeface="Open Sans 2 Bold"/>
                <a:ea typeface="Open Sans 2 Bold"/>
                <a:cs typeface="Open Sans 2 Bold"/>
                <a:sym typeface="Open Sans 2 Bold"/>
              </a:rPr>
              <a:t>Contacta para más información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9954" y="3165140"/>
            <a:ext cx="3203680" cy="4314721"/>
          </a:xfrm>
          <a:custGeom>
            <a:avLst/>
            <a:gdLst/>
            <a:ahLst/>
            <a:cxnLst/>
            <a:rect l="l" t="t" r="r" b="b"/>
            <a:pathLst>
              <a:path w="3203680" h="4314721">
                <a:moveTo>
                  <a:pt x="0" y="0"/>
                </a:moveTo>
                <a:lnTo>
                  <a:pt x="3203680" y="0"/>
                </a:lnTo>
                <a:lnTo>
                  <a:pt x="3203680" y="4314721"/>
                </a:lnTo>
                <a:lnTo>
                  <a:pt x="0" y="43147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  <p:sp>
        <p:nvSpPr>
          <p:cNvPr id="3" name="TextBox 3"/>
          <p:cNvSpPr txBox="1"/>
          <p:nvPr/>
        </p:nvSpPr>
        <p:spPr>
          <a:xfrm>
            <a:off x="5377684" y="4076700"/>
            <a:ext cx="740086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420" dirty="0">
                <a:latin typeface="Gasoek One"/>
                <a:ea typeface="Gasoek One"/>
                <a:cs typeface="Gasoek One"/>
                <a:sym typeface="Gasoek One"/>
              </a:rPr>
              <a:t>VALIDACIONES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377684" y="5250928"/>
            <a:ext cx="740086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0"/>
              </a:lnSpc>
            </a:pPr>
            <a:r>
              <a:rPr lang="en-US" sz="6000" spc="420">
                <a:latin typeface="Gasoek One"/>
                <a:ea typeface="Gasoek One"/>
                <a:cs typeface="Gasoek One"/>
                <a:sym typeface="Gasoek One"/>
              </a:rPr>
              <a:t>NUEVAS</a:t>
            </a:r>
          </a:p>
        </p:txBody>
      </p:sp>
      <p:sp>
        <p:nvSpPr>
          <p:cNvPr id="5" name="Freeform 5"/>
          <p:cNvSpPr/>
          <p:nvPr/>
        </p:nvSpPr>
        <p:spPr>
          <a:xfrm>
            <a:off x="13835847" y="3354999"/>
            <a:ext cx="3423453" cy="3935003"/>
          </a:xfrm>
          <a:custGeom>
            <a:avLst/>
            <a:gdLst/>
            <a:ahLst/>
            <a:cxnLst/>
            <a:rect l="l" t="t" r="r" b="b"/>
            <a:pathLst>
              <a:path w="3423453" h="3935003">
                <a:moveTo>
                  <a:pt x="0" y="0"/>
                </a:moveTo>
                <a:lnTo>
                  <a:pt x="3423453" y="0"/>
                </a:lnTo>
                <a:lnTo>
                  <a:pt x="3423453" y="3935003"/>
                </a:lnTo>
                <a:lnTo>
                  <a:pt x="0" y="39350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1836" y="3483319"/>
            <a:ext cx="6578750" cy="4935267"/>
            <a:chOff x="0" y="1"/>
            <a:chExt cx="5799062" cy="7752369"/>
          </a:xfrm>
        </p:grpSpPr>
        <p:grpSp>
          <p:nvGrpSpPr>
            <p:cNvPr id="3" name="Group 3"/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900595" y="5209294"/>
            <a:ext cx="573518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</a:t>
            </a:r>
            <a:r>
              <a:rPr lang="es-MX" sz="3200" b="1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modalidad de la póliza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es igual a educativa [10] entonces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deben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existir por lo menos 2 registros en la tabla de datos generales.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93253" y="4089006"/>
            <a:ext cx="336897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885796" y="3571167"/>
            <a:ext cx="6701736" cy="5039538"/>
            <a:chOff x="0" y="1"/>
            <a:chExt cx="5799062" cy="7752369"/>
          </a:xfrm>
        </p:grpSpPr>
        <p:grpSp>
          <p:nvGrpSpPr>
            <p:cNvPr id="23" name="Group 23"/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6" name="TextBox 36"/>
          <p:cNvSpPr txBox="1"/>
          <p:nvPr/>
        </p:nvSpPr>
        <p:spPr>
          <a:xfrm>
            <a:off x="10687157" y="5289199"/>
            <a:ext cx="583595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</a:t>
            </a:r>
            <a:r>
              <a:rPr lang="es-MX" b="1" dirty="0">
                <a:solidFill>
                  <a:srgbClr val="9996B4"/>
                </a:solidFill>
                <a:sym typeface="Open Sans 1"/>
              </a:rPr>
              <a:t>modalidad de la póliza </a:t>
            </a:r>
            <a:r>
              <a:rPr lang="es-MX" dirty="0">
                <a:sym typeface="Open Sans 1"/>
              </a:rPr>
              <a:t>es igual a educativa [10] y la edad es menor a 18 entonces la Cobertura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ser igual a Sobrevivencia [09].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347805" y="4091039"/>
            <a:ext cx="323972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01750A7-2D9C-7CE5-CA5D-9C597B74AF9C}"/>
              </a:ext>
            </a:extLst>
          </p:cNvPr>
          <p:cNvSpPr txBox="1"/>
          <p:nvPr/>
        </p:nvSpPr>
        <p:spPr>
          <a:xfrm>
            <a:off x="1409393" y="2830888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1.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D3ACE3EE-B96D-0A9F-835B-6F16D6BFFD02}"/>
              </a:ext>
            </a:extLst>
          </p:cNvPr>
          <p:cNvSpPr txBox="1"/>
          <p:nvPr/>
        </p:nvSpPr>
        <p:spPr>
          <a:xfrm>
            <a:off x="10160108" y="2990875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2.</a:t>
            </a:r>
          </a:p>
        </p:txBody>
      </p:sp>
      <p:sp>
        <p:nvSpPr>
          <p:cNvPr id="39" name="TextBox 20">
            <a:extLst>
              <a:ext uri="{FF2B5EF4-FFF2-40B4-BE49-F238E27FC236}">
                <a16:creationId xmlns:a16="http://schemas.microsoft.com/office/drawing/2014/main" id="{B5954938-DD08-6468-959D-D89B53613187}"/>
              </a:ext>
            </a:extLst>
          </p:cNvPr>
          <p:cNvSpPr txBox="1"/>
          <p:nvPr/>
        </p:nvSpPr>
        <p:spPr>
          <a:xfrm>
            <a:off x="2362200" y="617152"/>
            <a:ext cx="131826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4E015AD8-681B-D586-36F4-42E6B4599757}"/>
              </a:ext>
            </a:extLst>
          </p:cNvPr>
          <p:cNvSpPr txBox="1"/>
          <p:nvPr/>
        </p:nvSpPr>
        <p:spPr>
          <a:xfrm>
            <a:off x="4006626" y="915698"/>
            <a:ext cx="10274747" cy="756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Modalidad de la póliza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81836" y="3483319"/>
            <a:ext cx="6578750" cy="4935267"/>
            <a:chOff x="0" y="1"/>
            <a:chExt cx="5799062" cy="7752369"/>
          </a:xfrm>
        </p:grpSpPr>
        <p:grpSp>
          <p:nvGrpSpPr>
            <p:cNvPr id="3" name="Group 3"/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6" name="TextBox 16"/>
          <p:cNvSpPr txBox="1"/>
          <p:nvPr/>
        </p:nvSpPr>
        <p:spPr>
          <a:xfrm>
            <a:off x="1900595" y="5209294"/>
            <a:ext cx="573518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</a:t>
            </a:r>
            <a:r>
              <a:rPr lang="es-MX" sz="3200" b="1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modalidad de la póliza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es Flexible sin tasa garantizada [11] o Flexible con tasa garantizada [12] entonces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existir una cobertura igual a Fallecimiento [01].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193253" y="4089006"/>
            <a:ext cx="3368971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62200" y="617152"/>
            <a:ext cx="131826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1" name="TextBox 21"/>
          <p:cNvSpPr txBox="1"/>
          <p:nvPr/>
        </p:nvSpPr>
        <p:spPr>
          <a:xfrm>
            <a:off x="4006626" y="915698"/>
            <a:ext cx="10274747" cy="756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Modalidad de la póliza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9791633" y="3483318"/>
            <a:ext cx="6701736" cy="5039538"/>
            <a:chOff x="0" y="1"/>
            <a:chExt cx="5799062" cy="7752369"/>
          </a:xfrm>
        </p:grpSpPr>
        <p:grpSp>
          <p:nvGrpSpPr>
            <p:cNvPr id="23" name="Group 23"/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6" name="Group 26"/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6" name="TextBox 36"/>
          <p:cNvSpPr txBox="1"/>
          <p:nvPr/>
        </p:nvSpPr>
        <p:spPr>
          <a:xfrm>
            <a:off x="10751575" y="5130760"/>
            <a:ext cx="5835958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</a:t>
            </a:r>
            <a:r>
              <a:rPr lang="es-MX" b="1" dirty="0">
                <a:solidFill>
                  <a:srgbClr val="9996B4"/>
                </a:solidFill>
                <a:sym typeface="Open Sans 1"/>
              </a:rPr>
              <a:t>modalidad de la póliza </a:t>
            </a:r>
            <a:r>
              <a:rPr lang="es-MX" dirty="0">
                <a:sym typeface="Open Sans 1"/>
              </a:rPr>
              <a:t>es 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Flexible sin tasa garantizada [11] o Flexible con tasa garantizada [12] entonces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existir una </a:t>
            </a:r>
            <a:r>
              <a:rPr lang="es-MX" dirty="0">
                <a:sym typeface="Open Sans 1"/>
              </a:rPr>
              <a:t>cobertura igual a Ahorro/Inversión [11].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347805" y="4091039"/>
            <a:ext cx="3239728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601750A7-2D9C-7CE5-CA5D-9C597B74AF9C}"/>
              </a:ext>
            </a:extLst>
          </p:cNvPr>
          <p:cNvSpPr txBox="1"/>
          <p:nvPr/>
        </p:nvSpPr>
        <p:spPr>
          <a:xfrm>
            <a:off x="1409393" y="2830888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3.</a:t>
            </a:r>
          </a:p>
        </p:txBody>
      </p:sp>
      <p:sp>
        <p:nvSpPr>
          <p:cNvPr id="38" name="TextBox 16">
            <a:extLst>
              <a:ext uri="{FF2B5EF4-FFF2-40B4-BE49-F238E27FC236}">
                <a16:creationId xmlns:a16="http://schemas.microsoft.com/office/drawing/2014/main" id="{D3ACE3EE-B96D-0A9F-835B-6F16D6BFFD02}"/>
              </a:ext>
            </a:extLst>
          </p:cNvPr>
          <p:cNvSpPr txBox="1"/>
          <p:nvPr/>
        </p:nvSpPr>
        <p:spPr>
          <a:xfrm>
            <a:off x="10007130" y="2873629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1210166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8" y="4742345"/>
            <a:ext cx="5975390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se tiene la cobertura es igual a Ahorro / Inversión [11] y el registro tiene un estatus distinta de Cancelada [3] entonces el </a:t>
            </a:r>
            <a:r>
              <a:rPr lang="es-MX" b="1" dirty="0">
                <a:solidFill>
                  <a:srgbClr val="9996B4"/>
                </a:solidFill>
                <a:sym typeface="Open Sans 1"/>
              </a:rPr>
              <a:t>saldo del fondo de inversión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ser mayor a cero.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1981200" y="613732"/>
            <a:ext cx="14782800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2612913" y="921360"/>
            <a:ext cx="13062173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Saldo del Fondo de Inversión</a:t>
            </a:r>
          </a:p>
        </p:txBody>
      </p:sp>
      <p:grpSp>
        <p:nvGrpSpPr>
          <p:cNvPr id="2" name="Group 22">
            <a:extLst>
              <a:ext uri="{FF2B5EF4-FFF2-40B4-BE49-F238E27FC236}">
                <a16:creationId xmlns:a16="http://schemas.microsoft.com/office/drawing/2014/main" id="{F6E6DECF-7894-CB9B-4EEB-EA1D0B02A69E}"/>
              </a:ext>
            </a:extLst>
          </p:cNvPr>
          <p:cNvGrpSpPr/>
          <p:nvPr/>
        </p:nvGrpSpPr>
        <p:grpSpPr>
          <a:xfrm>
            <a:off x="5105400" y="3086100"/>
            <a:ext cx="6701736" cy="5039538"/>
            <a:chOff x="0" y="1"/>
            <a:chExt cx="5799062" cy="7752369"/>
          </a:xfrm>
        </p:grpSpPr>
        <p:grpSp>
          <p:nvGrpSpPr>
            <p:cNvPr id="3" name="Group 23">
              <a:extLst>
                <a:ext uri="{FF2B5EF4-FFF2-40B4-BE49-F238E27FC236}">
                  <a16:creationId xmlns:a16="http://schemas.microsoft.com/office/drawing/2014/main" id="{CA26F7F3-789A-A7F3-2327-5C16E50B2AEB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D1CFD5D9-964F-2713-4DA6-3002ECB9E9BA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TextBox 25">
                <a:extLst>
                  <a:ext uri="{FF2B5EF4-FFF2-40B4-BE49-F238E27FC236}">
                    <a16:creationId xmlns:a16="http://schemas.microsoft.com/office/drawing/2014/main" id="{4E5EE06A-BC5E-F5E5-AF1B-469FF4D8ED8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26">
              <a:extLst>
                <a:ext uri="{FF2B5EF4-FFF2-40B4-BE49-F238E27FC236}">
                  <a16:creationId xmlns:a16="http://schemas.microsoft.com/office/drawing/2014/main" id="{60A6752D-18E5-37FE-285A-1F1A21A82866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1" name="Freeform 27">
                <a:extLst>
                  <a:ext uri="{FF2B5EF4-FFF2-40B4-BE49-F238E27FC236}">
                    <a16:creationId xmlns:a16="http://schemas.microsoft.com/office/drawing/2014/main" id="{264C4E8F-19A0-AC0F-A6D5-2B94959DF8F1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2" name="TextBox 28">
                <a:extLst>
                  <a:ext uri="{FF2B5EF4-FFF2-40B4-BE49-F238E27FC236}">
                    <a16:creationId xmlns:a16="http://schemas.microsoft.com/office/drawing/2014/main" id="{BA3D201D-38A0-10E3-DF2D-B4C6DE13BD8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" name="Group 30">
              <a:extLst>
                <a:ext uri="{FF2B5EF4-FFF2-40B4-BE49-F238E27FC236}">
                  <a16:creationId xmlns:a16="http://schemas.microsoft.com/office/drawing/2014/main" id="{269EEF4B-6FDE-6838-1050-4ADE111DE62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9" name="Freeform 31">
                <a:extLst>
                  <a:ext uri="{FF2B5EF4-FFF2-40B4-BE49-F238E27FC236}">
                    <a16:creationId xmlns:a16="http://schemas.microsoft.com/office/drawing/2014/main" id="{32037B37-4A77-C0A4-09F9-7A91F3A259E2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0" name="TextBox 32">
                <a:extLst>
                  <a:ext uri="{FF2B5EF4-FFF2-40B4-BE49-F238E27FC236}">
                    <a16:creationId xmlns:a16="http://schemas.microsoft.com/office/drawing/2014/main" id="{25C42C73-A273-8CE7-9654-BE8CED08F63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33">
              <a:extLst>
                <a:ext uri="{FF2B5EF4-FFF2-40B4-BE49-F238E27FC236}">
                  <a16:creationId xmlns:a16="http://schemas.microsoft.com/office/drawing/2014/main" id="{2966B34C-D36E-B1CB-F3D5-921FFC5CF413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7" name="Freeform 34">
                <a:extLst>
                  <a:ext uri="{FF2B5EF4-FFF2-40B4-BE49-F238E27FC236}">
                    <a16:creationId xmlns:a16="http://schemas.microsoft.com/office/drawing/2014/main" id="{F6830E09-0C0D-D633-3717-2352D1106F4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8" name="TextBox 35">
                <a:extLst>
                  <a:ext uri="{FF2B5EF4-FFF2-40B4-BE49-F238E27FC236}">
                    <a16:creationId xmlns:a16="http://schemas.microsoft.com/office/drawing/2014/main" id="{8ABA8C01-EB65-6469-623E-E260E5F7E71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7" name="TextBox 21">
            <a:extLst>
              <a:ext uri="{FF2B5EF4-FFF2-40B4-BE49-F238E27FC236}">
                <a16:creationId xmlns:a16="http://schemas.microsoft.com/office/drawing/2014/main" id="{17FDDFE2-A6BD-8766-54BD-B94F45E4A272}"/>
              </a:ext>
            </a:extLst>
          </p:cNvPr>
          <p:cNvSpPr txBox="1"/>
          <p:nvPr/>
        </p:nvSpPr>
        <p:spPr>
          <a:xfrm>
            <a:off x="8382000" y="3729857"/>
            <a:ext cx="3554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</p:spTree>
    <p:extLst>
      <p:ext uri="{BB962C8B-B14F-4D97-AF65-F5344CB8AC3E}">
        <p14:creationId xmlns:p14="http://schemas.microsoft.com/office/powerpoint/2010/main" val="214975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8" y="4742345"/>
            <a:ext cx="597539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</a:t>
            </a:r>
            <a:r>
              <a:rPr lang="es-MX" b="1" dirty="0">
                <a:solidFill>
                  <a:srgbClr val="B56E46"/>
                </a:solidFill>
                <a:sym typeface="Open Sans 1"/>
              </a:rPr>
              <a:t>cobertura</a:t>
            </a:r>
            <a:r>
              <a:rPr lang="es-MX" dirty="0">
                <a:sym typeface="Open Sans 1"/>
              </a:rPr>
              <a:t> es igual a Anticipo de suma asegurada [19] entonces </a:t>
            </a:r>
            <a:r>
              <a:rPr lang="es-MX" u="sng" dirty="0">
                <a:sym typeface="Open Sans 1"/>
              </a:rPr>
              <a:t>debe</a:t>
            </a:r>
            <a:r>
              <a:rPr lang="es-MX" dirty="0">
                <a:sym typeface="Open Sans 1"/>
              </a:rPr>
              <a:t> existir también la cobertura de Fallecimiento [01].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63000" y="3785199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3048000" y="610250"/>
            <a:ext cx="126270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5181600" y="921360"/>
            <a:ext cx="1049348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Cobertura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7D242428-CE86-E83F-5765-46F38A1A0504}"/>
              </a:ext>
            </a:extLst>
          </p:cNvPr>
          <p:cNvGrpSpPr/>
          <p:nvPr/>
        </p:nvGrpSpPr>
        <p:grpSpPr>
          <a:xfrm>
            <a:off x="5473625" y="3238500"/>
            <a:ext cx="6578750" cy="4935267"/>
            <a:chOff x="0" y="1"/>
            <a:chExt cx="5799062" cy="7752369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9B4F3E39-F0DB-43E4-F37A-CA70FD04C65B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2725C3EA-0D54-8DE5-C676-71BD3BF01E62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5C0A6DED-8BED-8362-E910-8E693B91EDE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0A6F5699-F4E3-6E5C-B451-82E2250B8432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4F5C3030-A09D-1450-9F3D-C7C7EEA1C9FF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6" name="TextBox 8">
                <a:extLst>
                  <a:ext uri="{FF2B5EF4-FFF2-40B4-BE49-F238E27FC236}">
                    <a16:creationId xmlns:a16="http://schemas.microsoft.com/office/drawing/2014/main" id="{6B0DF485-657A-3CDB-B15A-BA3B80A715D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4FED3827-C71F-999C-DB28-CEA220E952FA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410EE83-129C-FE92-DC96-185B19FAB4FD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53405F2A-83AD-A4FC-2C3A-6C876304799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4A48E635-8E01-7F0E-905A-F9588A84B3F9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749FF879-EC18-ED72-CD87-0D719ADCAC8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3BF7625D-836C-D2E0-B9FB-FF3EAD46760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838200" y="610250"/>
            <a:ext cx="14836886" cy="1981930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1143000" y="921360"/>
            <a:ext cx="14532086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Monto Recuperado Por Reaseguro No Proporcional</a:t>
            </a:r>
          </a:p>
          <a:p>
            <a:pPr algn="l">
              <a:lnSpc>
                <a:spcPts val="5940"/>
              </a:lnSpc>
            </a:pPr>
            <a:endParaRPr lang="es-MX" sz="6000" b="1" spc="420" dirty="0">
              <a:solidFill>
                <a:srgbClr val="212430"/>
              </a:solidFill>
              <a:latin typeface="Patria" pitchFamily="50" charset="0"/>
              <a:ea typeface="Gasoek One"/>
              <a:cs typeface="Gasoek One"/>
              <a:sym typeface="Gasoek One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A0E0231D-6927-A154-3619-3C57B047DB0C}"/>
              </a:ext>
            </a:extLst>
          </p:cNvPr>
          <p:cNvGrpSpPr/>
          <p:nvPr/>
        </p:nvGrpSpPr>
        <p:grpSpPr>
          <a:xfrm>
            <a:off x="2209800" y="3862473"/>
            <a:ext cx="4349296" cy="5814277"/>
            <a:chOff x="0" y="1"/>
            <a:chExt cx="5799062" cy="7752369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12FEFD72-C618-CB2C-EA3D-7DA9BC1F6279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14" name="Freeform 4">
                <a:extLst>
                  <a:ext uri="{FF2B5EF4-FFF2-40B4-BE49-F238E27FC236}">
                    <a16:creationId xmlns:a16="http://schemas.microsoft.com/office/drawing/2014/main" id="{BC6520BB-DC38-FCC2-6864-1CDE7D91B29D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7" name="TextBox 5">
                <a:extLst>
                  <a:ext uri="{FF2B5EF4-FFF2-40B4-BE49-F238E27FC236}">
                    <a16:creationId xmlns:a16="http://schemas.microsoft.com/office/drawing/2014/main" id="{DDD584D4-0F02-E4C2-8726-5996C6ADFE7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19C6EA5-B58D-8EE7-46EB-B8E3DD04ED38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4E93DAD-37F0-EBB3-2160-902A7D9FAA0E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TextBox 8">
                <a:extLst>
                  <a:ext uri="{FF2B5EF4-FFF2-40B4-BE49-F238E27FC236}">
                    <a16:creationId xmlns:a16="http://schemas.microsoft.com/office/drawing/2014/main" id="{982E12D7-8D72-30BA-D41C-321BBCE77DB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C7B6DDB5-6536-595B-6EF4-FF4C595B3D7A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E245FC08-097F-43D9-13BF-89A30CF10AE4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id="{4AFD6318-109E-CCF4-4DDE-37F88599D82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13">
              <a:extLst>
                <a:ext uri="{FF2B5EF4-FFF2-40B4-BE49-F238E27FC236}">
                  <a16:creationId xmlns:a16="http://schemas.microsoft.com/office/drawing/2014/main" id="{552F7920-AD80-280D-7E5E-E9D758BA91FF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8" name="Freeform 14">
                <a:extLst>
                  <a:ext uri="{FF2B5EF4-FFF2-40B4-BE49-F238E27FC236}">
                    <a16:creationId xmlns:a16="http://schemas.microsoft.com/office/drawing/2014/main" id="{0A55008F-FE09-DD53-0BC8-A5E6091C6F44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9" name="TextBox 15">
                <a:extLst>
                  <a:ext uri="{FF2B5EF4-FFF2-40B4-BE49-F238E27FC236}">
                    <a16:creationId xmlns:a16="http://schemas.microsoft.com/office/drawing/2014/main" id="{98EF6974-CE43-8E2B-96A9-F45ED0B8D47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8" name="TextBox 16">
            <a:extLst>
              <a:ext uri="{FF2B5EF4-FFF2-40B4-BE49-F238E27FC236}">
                <a16:creationId xmlns:a16="http://schemas.microsoft.com/office/drawing/2014/main" id="{89BA2580-1FD9-5F66-9C73-81A9CE6F0798}"/>
              </a:ext>
            </a:extLst>
          </p:cNvPr>
          <p:cNvSpPr txBox="1"/>
          <p:nvPr/>
        </p:nvSpPr>
        <p:spPr>
          <a:xfrm>
            <a:off x="2606790" y="5339205"/>
            <a:ext cx="4329616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El </a:t>
            </a:r>
            <a:r>
              <a:rPr lang="es-MX" sz="3200" b="1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monto recuperado por reaseguro no proporcional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 ser mayor o igual a cero.</a:t>
            </a:r>
          </a:p>
        </p:txBody>
      </p:sp>
      <p:sp>
        <p:nvSpPr>
          <p:cNvPr id="19" name="TextBox 17">
            <a:extLst>
              <a:ext uri="{FF2B5EF4-FFF2-40B4-BE49-F238E27FC236}">
                <a16:creationId xmlns:a16="http://schemas.microsoft.com/office/drawing/2014/main" id="{F067CDA5-533E-0788-5D77-E44F6DDF1338}"/>
              </a:ext>
            </a:extLst>
          </p:cNvPr>
          <p:cNvSpPr txBox="1"/>
          <p:nvPr/>
        </p:nvSpPr>
        <p:spPr>
          <a:xfrm>
            <a:off x="3620462" y="4340024"/>
            <a:ext cx="3315943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grpSp>
        <p:nvGrpSpPr>
          <p:cNvPr id="20" name="Group 21">
            <a:extLst>
              <a:ext uri="{FF2B5EF4-FFF2-40B4-BE49-F238E27FC236}">
                <a16:creationId xmlns:a16="http://schemas.microsoft.com/office/drawing/2014/main" id="{801972D0-79A5-95A0-4144-8591581664E6}"/>
              </a:ext>
            </a:extLst>
          </p:cNvPr>
          <p:cNvGrpSpPr/>
          <p:nvPr/>
        </p:nvGrpSpPr>
        <p:grpSpPr>
          <a:xfrm>
            <a:off x="9485386" y="3862473"/>
            <a:ext cx="4349296" cy="5814277"/>
            <a:chOff x="0" y="1"/>
            <a:chExt cx="5799062" cy="7752369"/>
          </a:xfrm>
        </p:grpSpPr>
        <p:grpSp>
          <p:nvGrpSpPr>
            <p:cNvPr id="21" name="Group 22">
              <a:extLst>
                <a:ext uri="{FF2B5EF4-FFF2-40B4-BE49-F238E27FC236}">
                  <a16:creationId xmlns:a16="http://schemas.microsoft.com/office/drawing/2014/main" id="{1008702C-60C2-2151-FA91-3BA059A1870A}"/>
                </a:ext>
              </a:extLst>
            </p:cNvPr>
            <p:cNvGrpSpPr/>
            <p:nvPr/>
          </p:nvGrpSpPr>
          <p:grpSpPr>
            <a:xfrm>
              <a:off x="178689" y="1333120"/>
              <a:ext cx="117352" cy="6419250"/>
              <a:chOff x="0" y="0"/>
              <a:chExt cx="23181" cy="1268000"/>
            </a:xfrm>
          </p:grpSpPr>
          <p:sp>
            <p:nvSpPr>
              <p:cNvPr id="47" name="Freeform 23">
                <a:extLst>
                  <a:ext uri="{FF2B5EF4-FFF2-40B4-BE49-F238E27FC236}">
                    <a16:creationId xmlns:a16="http://schemas.microsoft.com/office/drawing/2014/main" id="{C7A2B9DD-BC89-0547-6ACB-C82586C50C8C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8" name="TextBox 24">
                <a:extLst>
                  <a:ext uri="{FF2B5EF4-FFF2-40B4-BE49-F238E27FC236}">
                    <a16:creationId xmlns:a16="http://schemas.microsoft.com/office/drawing/2014/main" id="{01BAE51B-185C-E462-163E-53787382868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2" name="Group 25">
              <a:extLst>
                <a:ext uri="{FF2B5EF4-FFF2-40B4-BE49-F238E27FC236}">
                  <a16:creationId xmlns:a16="http://schemas.microsoft.com/office/drawing/2014/main" id="{623B889F-214E-CA7C-995D-BB33061EEA58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B99F4917-B9F8-75B1-E9F4-84DDFD7F20CC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6" name="TextBox 27">
                <a:extLst>
                  <a:ext uri="{FF2B5EF4-FFF2-40B4-BE49-F238E27FC236}">
                    <a16:creationId xmlns:a16="http://schemas.microsoft.com/office/drawing/2014/main" id="{C0BC103A-C730-C06D-EC15-DAFDF7192BD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9" name="Group 29">
              <a:extLst>
                <a:ext uri="{FF2B5EF4-FFF2-40B4-BE49-F238E27FC236}">
                  <a16:creationId xmlns:a16="http://schemas.microsoft.com/office/drawing/2014/main" id="{B53E87E1-C4FA-310E-641C-E4C5CC905E1C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43" name="Freeform 30">
                <a:extLst>
                  <a:ext uri="{FF2B5EF4-FFF2-40B4-BE49-F238E27FC236}">
                    <a16:creationId xmlns:a16="http://schemas.microsoft.com/office/drawing/2014/main" id="{4005D9CA-66C0-C00E-432B-6CE4B21EE625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9996B4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4" name="TextBox 31">
                <a:extLst>
                  <a:ext uri="{FF2B5EF4-FFF2-40B4-BE49-F238E27FC236}">
                    <a16:creationId xmlns:a16="http://schemas.microsoft.com/office/drawing/2014/main" id="{49EA8F82-4C4B-17F5-1736-ED90105714A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0" name="Group 32">
              <a:extLst>
                <a:ext uri="{FF2B5EF4-FFF2-40B4-BE49-F238E27FC236}">
                  <a16:creationId xmlns:a16="http://schemas.microsoft.com/office/drawing/2014/main" id="{8165B8EA-45DE-065A-DF1C-461EFDFC4DC8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1FBE039E-983D-B616-C260-D44E3CC55A41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42" name="TextBox 34">
                <a:extLst>
                  <a:ext uri="{FF2B5EF4-FFF2-40B4-BE49-F238E27FC236}">
                    <a16:creationId xmlns:a16="http://schemas.microsoft.com/office/drawing/2014/main" id="{B98B4BB9-547D-5F62-F274-AC3CC7F46191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9" name="TextBox 35">
            <a:extLst>
              <a:ext uri="{FF2B5EF4-FFF2-40B4-BE49-F238E27FC236}">
                <a16:creationId xmlns:a16="http://schemas.microsoft.com/office/drawing/2014/main" id="{2AB13B6F-C5BC-5480-4314-80007EFAC816}"/>
              </a:ext>
            </a:extLst>
          </p:cNvPr>
          <p:cNvSpPr txBox="1"/>
          <p:nvPr/>
        </p:nvSpPr>
        <p:spPr>
          <a:xfrm>
            <a:off x="10130834" y="5339205"/>
            <a:ext cx="6738203" cy="3939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Si la Fecha de contabilización del siniestro es igual al año de reporte del ejercicio entonces </a:t>
            </a:r>
            <a:r>
              <a:rPr lang="es-MX" sz="3200" b="1" dirty="0">
                <a:solidFill>
                  <a:srgbClr val="9996B4"/>
                </a:solidFill>
                <a:latin typeface="Open Sans 1"/>
                <a:ea typeface="Open Sans 1"/>
                <a:cs typeface="Open Sans 1"/>
                <a:sym typeface="Open Sans 1"/>
              </a:rPr>
              <a:t>el Monto recuperado por reaseguro no proporcional </a:t>
            </a:r>
            <a:r>
              <a:rPr lang="es-MX" sz="3200" u="sng" dirty="0">
                <a:solidFill>
                  <a:srgbClr val="212430"/>
                </a:solidFill>
                <a:latin typeface="Open Sans 1"/>
                <a:ea typeface="Open Sans 1"/>
                <a:cs typeface="Open Sans 1"/>
              </a:rPr>
              <a:t>debe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</a:rPr>
              <a:t> ser menor a la diferencia entre el monto reclamado y el monto de reaseguro proporcional</a:t>
            </a:r>
            <a:r>
              <a:rPr lang="es-MX" sz="3200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.</a:t>
            </a:r>
          </a:p>
        </p:txBody>
      </p:sp>
      <p:sp>
        <p:nvSpPr>
          <p:cNvPr id="50" name="TextBox 36">
            <a:extLst>
              <a:ext uri="{FF2B5EF4-FFF2-40B4-BE49-F238E27FC236}">
                <a16:creationId xmlns:a16="http://schemas.microsoft.com/office/drawing/2014/main" id="{C5BDFFD5-09A3-6F87-D671-B0B65CA8F767}"/>
              </a:ext>
            </a:extLst>
          </p:cNvPr>
          <p:cNvSpPr txBox="1"/>
          <p:nvPr/>
        </p:nvSpPr>
        <p:spPr>
          <a:xfrm>
            <a:off x="13674764" y="4275328"/>
            <a:ext cx="2985400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>
                <a:solidFill>
                  <a:srgbClr val="84829B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BC8A7ABC-038F-F227-998B-D10FF731E477}"/>
              </a:ext>
            </a:extLst>
          </p:cNvPr>
          <p:cNvSpPr txBox="1"/>
          <p:nvPr/>
        </p:nvSpPr>
        <p:spPr>
          <a:xfrm>
            <a:off x="2079740" y="3209828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1.</a:t>
            </a:r>
          </a:p>
        </p:txBody>
      </p:sp>
      <p:sp>
        <p:nvSpPr>
          <p:cNvPr id="52" name="TextBox 16">
            <a:extLst>
              <a:ext uri="{FF2B5EF4-FFF2-40B4-BE49-F238E27FC236}">
                <a16:creationId xmlns:a16="http://schemas.microsoft.com/office/drawing/2014/main" id="{9F1962B9-A530-B175-D8C6-77591EEC9115}"/>
              </a:ext>
            </a:extLst>
          </p:cNvPr>
          <p:cNvSpPr txBox="1"/>
          <p:nvPr/>
        </p:nvSpPr>
        <p:spPr>
          <a:xfrm>
            <a:off x="9630289" y="3280620"/>
            <a:ext cx="527049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200" b="1" dirty="0">
                <a:solidFill>
                  <a:srgbClr val="212430"/>
                </a:solidFill>
                <a:latin typeface="Open Sans 1"/>
                <a:ea typeface="Open Sans 1"/>
                <a:cs typeface="Open Sans 1"/>
                <a:sym typeface="Open Sans 1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702142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6183138" y="4742345"/>
            <a:ext cx="7913862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212430"/>
                </a:solidFill>
                <a:latin typeface="Open Sans 1"/>
                <a:ea typeface="Open Sans 1"/>
                <a:cs typeface="Open Sans 1"/>
              </a:defRPr>
            </a:lvl1pPr>
          </a:lstStyle>
          <a:p>
            <a:r>
              <a:rPr lang="es-MX" dirty="0">
                <a:sym typeface="Open Sans 1"/>
              </a:rPr>
              <a:t>Si la Fecha de ocurrencia del siniestro es igual al año de reporte del ejercicio y el estatus del siniestro es distinto de Rechazado / Cancelado [3]</a:t>
            </a:r>
            <a:r>
              <a:rPr lang="es-MX" dirty="0"/>
              <a:t>, entonces el </a:t>
            </a:r>
            <a:r>
              <a:rPr lang="es-MX" b="1" dirty="0">
                <a:solidFill>
                  <a:srgbClr val="B56E46"/>
                </a:solidFill>
              </a:rPr>
              <a:t>número de póliza</a:t>
            </a:r>
            <a:r>
              <a:rPr lang="es-MX" dirty="0"/>
              <a:t>, número de certificado y la cobertura del siniestro </a:t>
            </a:r>
            <a:r>
              <a:rPr lang="es-MX" u="sng" dirty="0"/>
              <a:t>debe</a:t>
            </a:r>
            <a:r>
              <a:rPr lang="es-MX" dirty="0"/>
              <a:t> estar registrado en la tabla de emisión</a:t>
            </a:r>
            <a:endParaRPr lang="es-MX" dirty="0">
              <a:sym typeface="Open Sans 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61885" y="3662970"/>
            <a:ext cx="31736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223"/>
              </a:lnSpc>
            </a:pPr>
            <a:r>
              <a:rPr lang="en-US" sz="2000" dirty="0">
                <a:solidFill>
                  <a:srgbClr val="B56E46"/>
                </a:solidFill>
                <a:latin typeface="Open Sans 1"/>
                <a:ea typeface="Open Sans 1"/>
                <a:cs typeface="Open Sans 1"/>
                <a:sym typeface="Open Sans 1"/>
              </a:rPr>
              <a:t>Vida Grupo e Individual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051331CE-2621-EFF9-A79E-A982E1C706F5}"/>
              </a:ext>
            </a:extLst>
          </p:cNvPr>
          <p:cNvSpPr txBox="1"/>
          <p:nvPr/>
        </p:nvSpPr>
        <p:spPr>
          <a:xfrm>
            <a:off x="3048000" y="610250"/>
            <a:ext cx="12627086" cy="1097961"/>
          </a:xfrm>
          <a:prstGeom prst="rect">
            <a:avLst/>
          </a:prstGeom>
          <a:solidFill>
            <a:srgbClr val="9996B4">
              <a:alpha val="25000"/>
            </a:srgbClr>
          </a:solidFill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 dirty="0"/>
          </a:p>
        </p:txBody>
      </p:sp>
      <p:sp>
        <p:nvSpPr>
          <p:cNvPr id="25" name="TextBox 21">
            <a:extLst>
              <a:ext uri="{FF2B5EF4-FFF2-40B4-BE49-F238E27FC236}">
                <a16:creationId xmlns:a16="http://schemas.microsoft.com/office/drawing/2014/main" id="{5EF1FDAF-F29A-161F-D5CC-22D31EDA3E69}"/>
              </a:ext>
            </a:extLst>
          </p:cNvPr>
          <p:cNvSpPr txBox="1"/>
          <p:nvPr/>
        </p:nvSpPr>
        <p:spPr>
          <a:xfrm>
            <a:off x="5181600" y="921360"/>
            <a:ext cx="1049348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940"/>
              </a:lnSpc>
            </a:pPr>
            <a:r>
              <a:rPr lang="es-MX" sz="6000" b="1" spc="420" dirty="0">
                <a:solidFill>
                  <a:srgbClr val="212430"/>
                </a:solidFill>
                <a:latin typeface="Patria" pitchFamily="50" charset="0"/>
                <a:ea typeface="Gasoek One"/>
                <a:cs typeface="Gasoek One"/>
                <a:sym typeface="Gasoek One"/>
              </a:rPr>
              <a:t>Número de póliza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7D242428-CE86-E83F-5765-46F38A1A0504}"/>
              </a:ext>
            </a:extLst>
          </p:cNvPr>
          <p:cNvGrpSpPr/>
          <p:nvPr/>
        </p:nvGrpSpPr>
        <p:grpSpPr>
          <a:xfrm>
            <a:off x="5473625" y="3238500"/>
            <a:ext cx="6578750" cy="4935267"/>
            <a:chOff x="0" y="1"/>
            <a:chExt cx="5799062" cy="7752369"/>
          </a:xfrm>
        </p:grpSpPr>
        <p:grpSp>
          <p:nvGrpSpPr>
            <p:cNvPr id="27" name="Group 3">
              <a:extLst>
                <a:ext uri="{FF2B5EF4-FFF2-40B4-BE49-F238E27FC236}">
                  <a16:creationId xmlns:a16="http://schemas.microsoft.com/office/drawing/2014/main" id="{9B4F3E39-F0DB-43E4-F37A-CA70FD04C65B}"/>
                </a:ext>
              </a:extLst>
            </p:cNvPr>
            <p:cNvGrpSpPr/>
            <p:nvPr/>
          </p:nvGrpSpPr>
          <p:grpSpPr>
            <a:xfrm>
              <a:off x="177953" y="1333120"/>
              <a:ext cx="117352" cy="6419250"/>
              <a:chOff x="0" y="0"/>
              <a:chExt cx="23181" cy="1268000"/>
            </a:xfrm>
          </p:grpSpPr>
          <p:sp>
            <p:nvSpPr>
              <p:cNvPr id="37" name="Freeform 4">
                <a:extLst>
                  <a:ext uri="{FF2B5EF4-FFF2-40B4-BE49-F238E27FC236}">
                    <a16:creationId xmlns:a16="http://schemas.microsoft.com/office/drawing/2014/main" id="{2725C3EA-0D54-8DE5-C676-71BD3BF01E62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8" name="TextBox 5">
                <a:extLst>
                  <a:ext uri="{FF2B5EF4-FFF2-40B4-BE49-F238E27FC236}">
                    <a16:creationId xmlns:a16="http://schemas.microsoft.com/office/drawing/2014/main" id="{5C0A6DED-8BED-8362-E910-8E693B91EDEA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0A6F5699-F4E3-6E5C-B451-82E2250B8432}"/>
                </a:ext>
              </a:extLst>
            </p:cNvPr>
            <p:cNvGrpSpPr/>
            <p:nvPr/>
          </p:nvGrpSpPr>
          <p:grpSpPr>
            <a:xfrm>
              <a:off x="0" y="955951"/>
              <a:ext cx="117352" cy="6419250"/>
              <a:chOff x="0" y="0"/>
              <a:chExt cx="23181" cy="1268000"/>
            </a:xfrm>
          </p:grpSpPr>
          <p:sp>
            <p:nvSpPr>
              <p:cNvPr id="35" name="Freeform 7">
                <a:extLst>
                  <a:ext uri="{FF2B5EF4-FFF2-40B4-BE49-F238E27FC236}">
                    <a16:creationId xmlns:a16="http://schemas.microsoft.com/office/drawing/2014/main" id="{4F5C3030-A09D-1450-9F3D-C7C7EEA1C9FF}"/>
                  </a:ext>
                </a:extLst>
              </p:cNvPr>
              <p:cNvSpPr/>
              <p:nvPr/>
            </p:nvSpPr>
            <p:spPr>
              <a:xfrm>
                <a:off x="0" y="0"/>
                <a:ext cx="23181" cy="1268000"/>
              </a:xfrm>
              <a:custGeom>
                <a:avLst/>
                <a:gdLst/>
                <a:ahLst/>
                <a:cxnLst/>
                <a:rect l="l" t="t" r="r" b="b"/>
                <a:pathLst>
                  <a:path w="23181" h="1268000">
                    <a:moveTo>
                      <a:pt x="0" y="0"/>
                    </a:moveTo>
                    <a:lnTo>
                      <a:pt x="23181" y="0"/>
                    </a:lnTo>
                    <a:lnTo>
                      <a:pt x="23181" y="1268000"/>
                    </a:lnTo>
                    <a:lnTo>
                      <a:pt x="0" y="1268000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6" name="TextBox 8">
                <a:extLst>
                  <a:ext uri="{FF2B5EF4-FFF2-40B4-BE49-F238E27FC236}">
                    <a16:creationId xmlns:a16="http://schemas.microsoft.com/office/drawing/2014/main" id="{6B0DF485-657A-3CDB-B15A-BA3B80A715D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3181" cy="13061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9" name="Group 10">
              <a:extLst>
                <a:ext uri="{FF2B5EF4-FFF2-40B4-BE49-F238E27FC236}">
                  <a16:creationId xmlns:a16="http://schemas.microsoft.com/office/drawing/2014/main" id="{4FED3827-C71F-999C-DB28-CEA220E952FA}"/>
                </a:ext>
              </a:extLst>
            </p:cNvPr>
            <p:cNvGrpSpPr/>
            <p:nvPr/>
          </p:nvGrpSpPr>
          <p:grpSpPr>
            <a:xfrm rot="-5400000">
              <a:off x="3044286" y="-2453993"/>
              <a:ext cx="124992" cy="5384561"/>
              <a:chOff x="0" y="0"/>
              <a:chExt cx="24690" cy="1063617"/>
            </a:xfrm>
          </p:grpSpPr>
          <p:sp>
            <p:nvSpPr>
              <p:cNvPr id="33" name="Freeform 11">
                <a:extLst>
                  <a:ext uri="{FF2B5EF4-FFF2-40B4-BE49-F238E27FC236}">
                    <a16:creationId xmlns:a16="http://schemas.microsoft.com/office/drawing/2014/main" id="{B410EE83-129C-FE92-DC96-185B19FAB4FD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B56E46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4" name="TextBox 12">
                <a:extLst>
                  <a:ext uri="{FF2B5EF4-FFF2-40B4-BE49-F238E27FC236}">
                    <a16:creationId xmlns:a16="http://schemas.microsoft.com/office/drawing/2014/main" id="{53405F2A-83AD-A4FC-2C3A-6C876304799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dirty="0"/>
              </a:p>
            </p:txBody>
          </p:sp>
        </p:grpSp>
        <p:grpSp>
          <p:nvGrpSpPr>
            <p:cNvPr id="30" name="Group 13">
              <a:extLst>
                <a:ext uri="{FF2B5EF4-FFF2-40B4-BE49-F238E27FC236}">
                  <a16:creationId xmlns:a16="http://schemas.microsoft.com/office/drawing/2014/main" id="{4A48E635-8E01-7F0E-905A-F9588A84B3F9}"/>
                </a:ext>
              </a:extLst>
            </p:cNvPr>
            <p:cNvGrpSpPr/>
            <p:nvPr/>
          </p:nvGrpSpPr>
          <p:grpSpPr>
            <a:xfrm rot="-5400000">
              <a:off x="2688460" y="-2629784"/>
              <a:ext cx="124992" cy="5384561"/>
              <a:chOff x="0" y="0"/>
              <a:chExt cx="24690" cy="1063617"/>
            </a:xfrm>
          </p:grpSpPr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749FF879-EC18-ED72-CD87-0D719ADCAC8A}"/>
                  </a:ext>
                </a:extLst>
              </p:cNvPr>
              <p:cNvSpPr/>
              <p:nvPr/>
            </p:nvSpPr>
            <p:spPr>
              <a:xfrm>
                <a:off x="0" y="0"/>
                <a:ext cx="24690" cy="1063617"/>
              </a:xfrm>
              <a:custGeom>
                <a:avLst/>
                <a:gdLst/>
                <a:ahLst/>
                <a:cxnLst/>
                <a:rect l="l" t="t" r="r" b="b"/>
                <a:pathLst>
                  <a:path w="24690" h="1063617">
                    <a:moveTo>
                      <a:pt x="0" y="0"/>
                    </a:moveTo>
                    <a:lnTo>
                      <a:pt x="24690" y="0"/>
                    </a:lnTo>
                    <a:lnTo>
                      <a:pt x="24690" y="1063617"/>
                    </a:lnTo>
                    <a:lnTo>
                      <a:pt x="0" y="1063617"/>
                    </a:lnTo>
                    <a:close/>
                  </a:path>
                </a:pathLst>
              </a:custGeom>
              <a:solidFill>
                <a:srgbClr val="212430"/>
              </a:solidFill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32" name="TextBox 15">
                <a:extLst>
                  <a:ext uri="{FF2B5EF4-FFF2-40B4-BE49-F238E27FC236}">
                    <a16:creationId xmlns:a16="http://schemas.microsoft.com/office/drawing/2014/main" id="{3BF7625D-836C-D2E0-B9FB-FF3EAD46760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24690" cy="11017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069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6B3A07897E7B468E6372F906A21529" ma:contentTypeVersion="3" ma:contentTypeDescription="Crear nuevo documento." ma:contentTypeScope="" ma:versionID="96f41bc828122236fb28b18823518c57">
  <xsd:schema xmlns:xsd="http://www.w3.org/2001/XMLSchema" xmlns:xs="http://www.w3.org/2001/XMLSchema" xmlns:p="http://schemas.microsoft.com/office/2006/metadata/properties" xmlns:ns2="8a1bad36-d8b0-4cfa-9462-7c748c5ba06c" xmlns:ns3="fbb82a6a-a961-4754-99c6-5e8b59674839" targetNamespace="http://schemas.microsoft.com/office/2006/metadata/properties" ma:root="true" ma:fieldsID="dff5b5ee9d2ad7274c3b25a988b8ed77" ns2:_="" ns3:_="">
    <xsd:import namespace="8a1bad36-d8b0-4cfa-9462-7c748c5ba06c"/>
    <xsd:import namespace="fbb82a6a-a961-4754-99c6-5e8b59674839"/>
    <xsd:element name="properties">
      <xsd:complexType>
        <xsd:sequence>
          <xsd:element name="documentManagement">
            <xsd:complexType>
              <xsd:all>
                <xsd:element ref="ns2:Fecha" minOccurs="0"/>
                <xsd:element ref="ns2:Ejercicio" minOccurs="0"/>
                <xsd:element ref="ns2:Orden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bad36-d8b0-4cfa-9462-7c748c5ba06c" elementFormDefault="qualified">
    <xsd:import namespace="http://schemas.microsoft.com/office/2006/documentManagement/types"/>
    <xsd:import namespace="http://schemas.microsoft.com/office/infopath/2007/PartnerControls"/>
    <xsd:element name="Fecha" ma:index="8" nillable="true" ma:displayName="Fecha" ma:format="DateOnly" ma:internalName="Fecha">
      <xsd:simpleType>
        <xsd:restriction base="dms:DateTime"/>
      </xsd:simpleType>
    </xsd:element>
    <xsd:element name="Ejercicio" ma:index="9" nillable="true" ma:displayName="Ejercicio" ma:internalName="Ejercicio">
      <xsd:simpleType>
        <xsd:restriction base="dms:Text">
          <xsd:maxLength value="255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b82a6a-a961-4754-99c6-5e8b59674839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2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8a1bad36-d8b0-4cfa-9462-7c748c5ba06c">2025-11-18T06:00:00+00:00</Fecha>
    <Ejercicio xmlns="8a1bad36-d8b0-4cfa-9462-7c748c5ba06c">2025: Nueva Estructura Seguros (CUSF)</Ejercicio>
    <Orden xmlns="8a1bad36-d8b0-4cfa-9462-7c748c5ba06c">D</Orden>
    <_dlc_DocId xmlns="fbb82a6a-a961-4754-99c6-5e8b59674839">ZUWP26PT267V-208-744</_dlc_DocId>
    <_dlc_DocIdUrl xmlns="fbb82a6a-a961-4754-99c6-5e8b59674839">
      <Url>https://www.cnsf.gob.mx/Sistemas/_layouts/15/DocIdRedir.aspx?ID=ZUWP26PT267V-208-744</Url>
      <Description>ZUWP26PT267V-208-744</Description>
    </_dlc_DocIdUrl>
  </documentManagement>
</p:properties>
</file>

<file path=customXml/itemProps1.xml><?xml version="1.0" encoding="utf-8"?>
<ds:datastoreItem xmlns:ds="http://schemas.openxmlformats.org/officeDocument/2006/customXml" ds:itemID="{68862492-8FCB-477E-88FE-D374ADD347AA}"/>
</file>

<file path=customXml/itemProps2.xml><?xml version="1.0" encoding="utf-8"?>
<ds:datastoreItem xmlns:ds="http://schemas.openxmlformats.org/officeDocument/2006/customXml" ds:itemID="{4D3ADB75-88F0-4B78-98A8-419B374B1C88}"/>
</file>

<file path=customXml/itemProps3.xml><?xml version="1.0" encoding="utf-8"?>
<ds:datastoreItem xmlns:ds="http://schemas.openxmlformats.org/officeDocument/2006/customXml" ds:itemID="{9FCB2215-EC78-4EBE-84CD-FA75E34F174C}"/>
</file>

<file path=customXml/itemProps4.xml><?xml version="1.0" encoding="utf-8"?>
<ds:datastoreItem xmlns:ds="http://schemas.openxmlformats.org/officeDocument/2006/customXml" ds:itemID="{196E7115-8C3C-4E14-BA75-6616F9A3D06E}"/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1480</Words>
  <Application>Microsoft Office PowerPoint</Application>
  <PresentationFormat>Personalizado</PresentationFormat>
  <Paragraphs>149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Open Sans 1 Ultra-Bold</vt:lpstr>
      <vt:lpstr>Open Sans 1</vt:lpstr>
      <vt:lpstr>Gasoek One</vt:lpstr>
      <vt:lpstr>Arial</vt:lpstr>
      <vt:lpstr>Open Sans 2</vt:lpstr>
      <vt:lpstr>Open Sans 2 Bold</vt:lpstr>
      <vt:lpstr>Calibri</vt:lpstr>
      <vt:lpstr>Patria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 Vida</dc:title>
  <dc:creator>KARINA LUNA MARTINEZ</dc:creator>
  <cp:lastModifiedBy>RICARDO HUMBERTO SEVILLA AGUILAR</cp:lastModifiedBy>
  <cp:revision>7</cp:revision>
  <dcterms:created xsi:type="dcterms:W3CDTF">2006-08-16T00:00:00Z</dcterms:created>
  <dcterms:modified xsi:type="dcterms:W3CDTF">2025-11-19T04:50:08Z</dcterms:modified>
  <dc:identifier>DAG32iZO1mc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0x0101003D6B3A07897E7B468E6372F906A21529</vt:lpwstr>
  </property>
  <property fmtid="{D5CDD505-2E9C-101B-9397-08002B2CF9AE}" pid="3" name="_dlc_DocIdItemGuid">
    <vt:lpwstr>962c517d-2d0c-4378-989a-07ce55cf7faf</vt:lpwstr>
  </property>
</Properties>
</file>